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38"/>
  </p:notesMasterIdLst>
  <p:sldIdLst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94" r:id="rId14"/>
    <p:sldId id="293" r:id="rId15"/>
    <p:sldId id="269" r:id="rId16"/>
    <p:sldId id="292" r:id="rId17"/>
    <p:sldId id="290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91" r:id="rId33"/>
    <p:sldId id="284" r:id="rId34"/>
    <p:sldId id="285" r:id="rId35"/>
    <p:sldId id="287" r:id="rId36"/>
    <p:sldId id="29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129E"/>
    <a:srgbClr val="F3EF97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55116-8FD2-4978-B4C9-ADDB7CE1BB72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F1B64-A7E3-432B-A82E-C3E7CD317E2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2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0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91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78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78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78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78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F1B64-A7E3-432B-A82E-C3E7CD317E2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7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321B3-3BB6-48D6-BF08-CF98B8D6B7B9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93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3582E-57BF-4D17-A2FA-7728F239C7F9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31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969EF-9F71-4D7A-82DD-6F6F5F853694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207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692696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46A5-4444-4D29-A71C-92286B80FB22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859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AA69E-01BE-4E66-8820-E1A5F0123D4D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965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69269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35F4-E294-4C0D-8833-2E675F64F8C4}" type="datetime1">
              <a:rPr lang="en-US" smtClean="0"/>
              <a:t>10/24/2013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083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0BD9-F968-434A-B653-053F37B0149D}" type="datetime1">
              <a:rPr lang="en-US" smtClean="0"/>
              <a:t>10/24/2013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6110-8D30-4C20-A477-64BF3B6DAD67}" type="datetime1">
              <a:rPr lang="en-US" smtClean="0"/>
              <a:t>10/24/2013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01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4E54-2376-4AF8-904C-038039C04CCA}" type="datetime1">
              <a:rPr lang="en-US" smtClean="0"/>
              <a:t>10/24/2013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CCDA-EFA2-4604-8FC2-F3DFCA06D86E}" type="datetime1">
              <a:rPr lang="en-US" smtClean="0"/>
              <a:t>10/24/2013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1298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C4B0A-65F2-4860-B7C6-85E531B39903}" type="datetime1">
              <a:rPr lang="en-US" smtClean="0"/>
              <a:t>10/24/2013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48064" y="5805264"/>
            <a:ext cx="2133600" cy="365125"/>
          </a:xfrm>
          <a:prstGeom prst="rect">
            <a:avLst/>
          </a:prstGeom>
        </p:spPr>
        <p:txBody>
          <a:bodyPr/>
          <a:lstStyle/>
          <a:p>
            <a:fld id="{BE2E3355-1AA3-4B44-9991-59C535564E4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2012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F3EF97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268761"/>
            <a:ext cx="8784976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DC4FB-7612-4F40-B699-3FF5C6B6214B}" type="datetime1">
              <a:rPr lang="en-US" smtClean="0"/>
              <a:t>10/24/2013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19822"/>
            <a:ext cx="1113348" cy="1170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532440" y="612241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 cap="none" spc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radley Hand ITC" panose="03070402050302030203" pitchFamily="66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2E3355-1AA3-4B44-9991-59C535564E43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5" t="7742" r="20043" b="15173"/>
          <a:stretch/>
        </p:blipFill>
        <p:spPr bwMode="auto">
          <a:xfrm>
            <a:off x="0" y="0"/>
            <a:ext cx="611560" cy="70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5951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none" spc="0">
          <a:ln w="12700">
            <a:solidFill>
              <a:sysClr val="windowText" lastClr="000000"/>
            </a:solidFill>
            <a:prstDash val="solid"/>
          </a:ln>
          <a:solidFill>
            <a:srgbClr val="C00000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Britannic Bold" panose="020B09030607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Zavattini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Moleskine_ruled_notebook,_inside_view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724" b="1724"/>
          <a:stretch>
            <a:fillRect/>
          </a:stretch>
        </p:blipFill>
        <p:spPr>
          <a:xfrm>
            <a:off x="0" y="-11984"/>
            <a:ext cx="9180512" cy="6869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251520" y="4005064"/>
            <a:ext cx="7848872" cy="1008112"/>
          </a:xfrm>
        </p:spPr>
        <p:txBody>
          <a:bodyPr>
            <a:normAutofit/>
          </a:bodyPr>
          <a:lstStyle/>
          <a:p>
            <a:pPr algn="ctr"/>
            <a:r>
              <a:rPr lang="it-IT" sz="2800" dirty="0" smtClean="0"/>
              <a:t>Agorà Matematico           A.S.2013-2014 </a:t>
            </a:r>
            <a:br>
              <a:rPr lang="it-IT" sz="2800" dirty="0" smtClean="0"/>
            </a:br>
            <a:r>
              <a:rPr lang="it-IT" sz="2800" dirty="0" smtClean="0"/>
              <a:t>           SCUOLA   PRIMARIA</a:t>
            </a:r>
            <a:endParaRPr lang="it-IT" sz="2800" dirty="0"/>
          </a:p>
        </p:txBody>
      </p:sp>
      <p:pic>
        <p:nvPicPr>
          <p:cNvPr id="10" name="Picture 3" descr="C:\Users\t-giulig\AppData\Local\Microsoft\Windows\Temporary Internet Files\Content.IE5\P3Z0QIQX\MCj043383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593846">
            <a:off x="3986650" y="1515856"/>
            <a:ext cx="1098691" cy="1098691"/>
          </a:xfrm>
          <a:prstGeom prst="rect">
            <a:avLst/>
          </a:prstGeom>
          <a:noFill/>
        </p:spPr>
      </p:pic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>
          <a:xfrm>
            <a:off x="107504" y="5805264"/>
            <a:ext cx="7848872" cy="386936"/>
          </a:xfrm>
        </p:spPr>
        <p:txBody>
          <a:bodyPr>
            <a:noAutofit/>
          </a:bodyPr>
          <a:lstStyle/>
          <a:p>
            <a:r>
              <a:rPr lang="it-IT" sz="1600" b="1" dirty="0" smtClean="0">
                <a:solidFill>
                  <a:srgbClr val="C00000"/>
                </a:solidFill>
              </a:rPr>
              <a:t>Dipartimento di Matematica, Università di Ferrara                        17 </a:t>
            </a:r>
            <a:r>
              <a:rPr lang="it-IT" sz="1600" b="1" dirty="0">
                <a:solidFill>
                  <a:srgbClr val="C00000"/>
                </a:solidFill>
              </a:rPr>
              <a:t>Ottobre 2013</a:t>
            </a:r>
          </a:p>
          <a:p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18" name="CasellaDiTesto 8"/>
          <p:cNvSpPr txBox="1"/>
          <p:nvPr/>
        </p:nvSpPr>
        <p:spPr>
          <a:xfrm>
            <a:off x="251520" y="233930"/>
            <a:ext cx="8640960" cy="36625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Le verità   </a:t>
            </a:r>
            <a:r>
              <a:rPr lang="it-IT" sz="4000" b="1" dirty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nascoste </a:t>
            </a:r>
            <a:r>
              <a:rPr lang="it-IT" sz="40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   </a:t>
            </a:r>
          </a:p>
          <a:p>
            <a:pPr algn="ctr"/>
            <a:r>
              <a:rPr lang="it-IT" sz="40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fra </a:t>
            </a:r>
            <a:r>
              <a:rPr lang="it-IT" sz="4000" b="1" dirty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numeri e </a:t>
            </a:r>
            <a:r>
              <a:rPr lang="it-IT" sz="40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operazioni</a:t>
            </a:r>
            <a:r>
              <a:rPr lang="it-IT" sz="4000" b="1" dirty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: </a:t>
            </a:r>
            <a:endParaRPr lang="it-IT" sz="4000" b="1" dirty="0" smtClean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pPr algn="ctr"/>
            <a:endParaRPr lang="it-IT" sz="4000" b="1" dirty="0" smtClean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pPr algn="ctr"/>
            <a:endParaRPr lang="it-IT" sz="4000" b="1" dirty="0" smtClean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endParaRPr lang="it-IT" sz="3600" b="1" dirty="0" smtClean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anose="03070402050302030203" pitchFamily="66" charset="0"/>
            </a:endParaRPr>
          </a:p>
          <a:p>
            <a:r>
              <a:rPr lang="it-IT" sz="36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adley Hand ITC" panose="03070402050302030203" pitchFamily="66" charset="0"/>
              </a:rPr>
              <a:t>L’ADDIZIONE E LA SOTTRAZIONE</a:t>
            </a:r>
            <a:endParaRPr lang="it-IT" sz="4000" b="1" dirty="0" smtClean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anose="03070402050302030203" pitchFamily="66" charset="0"/>
              <a:ea typeface="MS Mincho" pitchFamily="49" charset="-128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7984" y="1844824"/>
            <a:ext cx="360040" cy="584775"/>
          </a:xfrm>
          <a:prstGeom prst="rect">
            <a:avLst/>
          </a:prstGeom>
          <a:solidFill>
            <a:srgbClr val="F3EF97"/>
          </a:solidFill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radley Hand ITC" pitchFamily="66" charset="0"/>
              </a:rPr>
              <a:t>1</a:t>
            </a:r>
            <a:endParaRPr lang="en-US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3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3EF97"/>
          </a:solidFill>
        </p:spPr>
        <p:txBody>
          <a:bodyPr/>
          <a:lstStyle/>
          <a:p>
            <a:r>
              <a:rPr lang="it-IT" sz="3000" dirty="0" smtClean="0"/>
              <a:t>Il concetto di insieme infinito: la parola a Galileo</a:t>
            </a:r>
            <a:endParaRPr lang="it-IT" sz="3000" dirty="0"/>
          </a:p>
        </p:txBody>
      </p:sp>
      <p:sp>
        <p:nvSpPr>
          <p:cNvPr id="4" name="AutoShape 4" descr="data:image/jpeg;base64,/9j/4AAQSkZJRgABAQAAAQABAAD/2wCEAAkGBxQTEhUSEhQSFhQVFxgYGRgVGBkWGBsZFRcbHRwYGxgdHiggGB4xHBsaITEnJikrOi46IB8zPTMsNygtLisBCgoKDg0OGxAQGiwkHyQ0NSw0LCwsLCwsLywsLCw3LCwsLCwsLCwsLDQsNDQ0LCwsNCw0LCw0LywsNCwsLCw0LP/AABEIAHEBdAMBIgACEQEDEQH/xAAbAAEAAwEBAQEAAAAAAAAAAAAABAUGAwIHAf/EAD4QAAICAQMDAQYDBQcCBwEAAAECAxEABBIhBRMxQQYUIlFhcTKBkQcjM3KhFSRCUmKxsoLCQ3SDkpOztDT/xAAWAQEBAQAAAAAAAAAAAAAAAAAAAQL/xAAaEQEBAQADAQAAAAAAAAAAAAAAARECIUEx/9oADAMBAAIRAxEAPwD7jjGMBjGMBjGMBjGc5p1St7KtkKNxAsnwBfk/TA6YxjAYyLN1GFHEbyxLI3hGdQx+yk2clYDGMit1KESdoyxCU/4N67//AG3eBKxjGAxjOUGpR72OrbTtbaQaI9DXg/TA64xjAYyFL1fTqxRp4FcGipkQNfyom8m4DGM/Ca5OB+4yNo+oRS32pYpNvnY6tX3o8ZJwGMZAfremUlW1GnBBogyICCPQi+MCfjPMbhgGUggiwQbBB8EH1z1gMZ4llCgsxCqOSSaAHzJPjOWj1sco3RSRyKOLRgwv5WDgSMYxgMZGl6hEriNpY1kbwhdQx+yk2ck4DGMYDGc4J1cWjKwsi1IIscEWPrnGPqMTSGJZYjIvlA6lx91uxgSsYxgMYxgMYxgMYxgMYxgMYxgMYxgMw/7Relx3pdQQTINbolUsSQo76g7R4W/WvObjMz7Vez+o1ZQJqY4445IpVUwl27kLhhbdwWtgcV+eBpsZw0SOEUSsruB8TKuwE/MLZr9TnfAw/wC0TpmmOnkiWGNtXrG2RUo7hlNASbvICgBifQDNnpIyqIpNlVAJ+ZAonMtN7M6v3uXVR6uLc/woJNP3DGg/wIe4KF8njn8hmq0ysFUOwZgBuYDaCfUgWa/XA6Z86/aDp41Qr7n20M0bvrdqFYqdWMp2nuX6XVD14z6LmW6v7OarUK8EmsHushIZRCBKUJsx9zdQFcXtusDTxsCAQbBFg/MfPPWeIowqhR4UAD7DPeBSe1PU2ijWKIgT6hu3HfhbHxSH6Ktt9eB65Tfs90kcMuvhiI2rqErkEn+7xWx+ZJsk5peq9G0+pAGohjlC+BIoar+V5Weznshp9HNPNEkamZgV2oF2KEUbAR5FqW/PA0WMYwPncsHuTavUarQJLCdRJOZ17busZ2/EUI3Gqs0c+gwyBlDLyrAEH6EcZmurez2q1CyQS6xfdpLDKsIWUofMfc3EAVxe26+vOaWGIKoVRQUAAfQChge8x/7Rp22aXThGddRqUR0UhS6IrOUskCiVANnxfnxmwyp9o+i+8xqA5jkikWWKQANtdDxan8QIsEccHAgdB10a6htMdIumm7YkGzYVeMGjTKB4JFg/PNLlF0jociTtqtTMJpynaXYnbRE3biFW2Nk0SSfQZe4DMT7e9NgMaaaOCDv62TtBu2u4KbaWS6uwgbn5kZtsqP7FvW++O+7bF2o0qgm5rdrvkmlHjgD64FjpNOsaJGgpUUKo+QUUB+gztjGBlf2jx3pkPwsyTxOsTAkTspJENCySfI4NVfgZB9jZFfXamQw+6SmKNTpiAGKqSe8SvwtZbaNt1XJs0NB7R9EOpETJJ25YJO7G+3eobaykMtjcCrEeRnDpXQZF1PvepmWWYRGFdkfaRUZgzfDuYliVXkn049cC/wAYxgfLNXpkjg18Wq0k76iSXUyLMsLOChZmidZwKTaoUeRtrPoHsxqHk0emkkFO8ETNf+Zo1J/rlf1ToWp1BeKXVKNK55SOLbKUu+2ZCxFVwSFBI+WaGNAoCgUAAAPkB6YHrI3UdCsyGOTdtJFhWK2AfBI5r5j1yTkXqMcrRkQOkcnFM6dxRzz8O5b4+uBiPZOT3fpGrMQC9qXXbAvAXZNJtofShnLqnSIYOmaSaFFWaJtI4kAG8tI6B9z+W3B2u/N5fezXsxLp45YJp45oZTKxURGNt07ln+LeePiIAr8846T2Ql2wwT6ru6XTsjInbCyN2v4Ykk3HcAQDwBZAwNdjKnVaDUN7xs1O3uBRD+7U9kgGz5+Oz88kw6aUTFzNuj7YXt7QPjB5k3eeRxWBNxjGAxjGAxjGAxjGAxjGAxjGAzjrNQI0ZzZoXQ8n6D652yN1BAY2JHhWI++05Z9S/HTTTB1DDwR+n0Odc5aVAFFDyAT96GdcVYja/WiJQxBNkAAcnkgZIRgQCOQci9RQbQ1chox+si5JjQAUBQy9YnevWRBr17va5urv0v8Ay3865yXkEQL3qofh3fnvu8TPS6nYxjMq46vUCNC5ugPA8n5AfXP3Szh0DjwR6+R9D9c86xAUNjwCR96ONGgCCh5AJ+9DL1id674xjIqJqdeqOiG7e+fRfkT8rPGS8hamFTIlgfFuv6/Dk0Zq5kSaYxg5lUTTa9Xd4xdpXPo3zr50eMl5B0sKiR6A+HbX0+HJ2a5ZvSTfTImp16o6Ibt75HhePJ+XyyXkHVwqZI7A+Itf1+A445vZd8TsZ+AZ+5lTImj16yM6i/gNc+oocj5jJTCxWRNHEAz0B8LUPoNicf0yzMqXUzGMZFRE16mUxc2ADfoT/lB+eS8hRwL3WFDhVYffc/P9Tk3Ncs8Sb6YxjMqi9Q1qxKCQTZAocnnyfsMkqb5Hg5E6igoNXO5Bf0LjJUaBQABQHjNXMTvXrGMZlTGMYDGMYDGMYDGMYDGMYDGMYDOGu/hv/I3+xzvkTqku2Nr8EEX8rBq/z4y8fqX4kQfhX7D/AGz3kfQy7kBHjwD86HnJGL9WI3UfwD+eP/7FyTkHqs4VVDcAsnPpxIvH6X+mS4ZNyhqIv55c6Te3vIv/AI3/AKf/AHZKytGrHfqju27a9fxXf2rnHGFqyxjGZVy1X4G/lP8AtjTfgX+Uf7Zz6hMFQk+CCCflY4J+l8Y6fLuQEeKAB+dAcj6Xms6Te0nGMZlUXUfxI/8Aq/45Kyt1urCyoCDYuh/msUK/PjLIZqzqJPTGMHMqi6f+JL/0/wDHJWVui1YaVwAbNWP8u1aN/nxllmuUypxMi6n+JF92/wCByVlbrtUFlQEGwSQP81qRx+fGOM2nJZYz8GfuZUyNpfxS/wA//YuSGPHzyv6fqwzuFvlrP0+BBR+t3+hzUnVS3tY4xjMqjJ/Gb+RP92yTlbFqwZmFHdSrXqKLWftVfqMss1ymJKYxjMqi9R/CP50/5DJWQOragKFDcAspv04YWPvXP5HJkL7lBoixdHzmrOk3t7xjGZUxjGAxjGAxjGAxjGAxjGAxjGAyr691jTadANVIiLIQgDWS241QUWT5y0zIftL0qe5ySbF7m6Fd1DdtEykC/lZOBrY0CgACgBQH0GesYwIHXdXBFA0upKiJKZiQT4IqgASTdcAc5K0mpWRFkQ2jqGU8iwRYNHnMH7XdcgeeaKaVUTSxMVVrBkneM0arlVUiv9R/05o/YXWxy6DTmNgwWJFJHoyqLGBfZR9Y69pNNKO81TFRwkckrhLPLBFYqt3ya9cvMyk2l1MGun1EWnGoj1CRCxIkbIYgQQd/lTd8X68YGl0eqSVFkjZXRwGVlNgg+oOdHcAEkgAckngDMn+y4P7id4A/vGp2gGwF770AfUea+lZqdTp1kUo6hlbgqwsEfIj1wIXTOr6fWLIIZFlRGMb1e3dQJW6o8EcjIup9ptJBINOXO5aUrHHJIEuqDsikJwR+IjK32LG2bqYUAVrOAPH/APPD6Zn/AGe6nqtN0x9ao0zRq88sqneZXqZ+4d/ADACgKP4QLwPp2VvWeuwaUAzuRu8BUeRjXmkQFj+mT4Jdyqw8MAf1F5D611OLTRNPL4XgULZixoIgHLMTQAGBE/tvSPB793EaGIMe5THbXwsNtbgfSqv6Z76P7S6fVMUhZywG47opoxX3dADlB0/2Ymfp2oicrFPq5HmIItYzI4ZUIB5pVANHzeT9D1XUxaqLSapYW7yO0ckO5aMQBKsrEnwbBBwNPlH1L2u0kEhillKsKDHtyMiWARvkClE4I/ER5GXmZH9oMOqfTTxxRwtA8Z7p3VNsr49isuwtt8biMC912t0+mVp5GVA5W25JY1SgAWWPyABz10fq8WpQvCXIBo745IiD/K6g/wBMxms1TT6vpfuvbMZ0ss0RnDUDtjVWocltjNxY8nnNJ7O9Wlkl1Gm1Cx93TsnxR3sdZEDKaJJU80RfpgX2VWo6ppveo9M7qdTtaREokhQOTdUOPmck9Y6gungkncErGhYhQSTQ8ADznzfpvWNMNZopX1ETTytO8xBJAaSMKkY4/CBSD7X64G46n7W6SCQxSy0y1upHdUsWO46qVj45+IjLpHBAIIIIsEeCD65iX02p0x1w92SaHUPJKJe6iUroAVkVueKNVfFZbfs7D/2Zou5e73ePz5raKv67awLzV6pIkaSRlRFFszGgB9TlZ0HrOmnaT3fdusM+6KWK74DAuo3ePTKj9ozORoo0CESa2MMJL2HakjqGr03qp/IZ6k9ppdNNJDrFjYLpn1KvAG5WJlVkKEk3bLRHnnAvpetwLqU0hkHfdS6pRJKr5NgUPzOWGfKun9Z0w1mhlfURNPK87zEEkK0kQCRA1+FRSD7X659VwKbqvWdLppAZSRK6+ER5XKL6lUUkLfqRkzTdWhkhGoSVDCRe8mhQ83fg+hB8ZlOvtqP7R3dOCPqF04WdZjtiEbFjFTAFu5uB4HFXdcZN9htPDJo9hQlkmkMyygWNSJC0nA+Gt5JFcVWBfdI6tDqYxNp3DxksoYAgWpo+QPUZNzJ/s0H90k/83rP/ANMmazAqtV1XStOujeRGma3EfJP7vmzXC/nWOte0On0u0TuQz2VVEeVyB5OyNWahY5qvGU3VdKidT0GxFXd72zUALZkUkn5m89dKN9Y1u7yum0oS/RWaYtX3IF/YYF1/bun93967qdir3815qq83fFVd8VnnovtDp9VuEDkslbldHjcA3RKOoajR5rPn6qBPFGP4J61Lx/hsQSPX/wAtmvmPpmp1i11nTlfLaOffXqFli23+ZavzwNXjGMBjGMBjGMBjGMBjGMBjGMBlH7R+zS6wbZJtSiULSJwqkq24E2pN3Xr6DLzGBG6fpe0gQySSVfxSEFjZ9SAB/TJOMYHDV6RZEZGHDqVJ4umFHnPPTtEsMSQpe2NQovzSiufrknGAym6t0DvsSdRqkVhtaOKTYjD19Ny2PVSMucYHDRaRIo1ijUKiAKqjwAPAz91cG9GTc6bhW5CAw+oJBo/lnbGBQdE9ll00rypPqnMjFnWR1ZWYqF3EBRzQH6Zxk9ioCWG+cQO/cbTiSoS5bcSVq6Lclbo88c5pcYH4BlL1/wBmk1UkUjSzxtAWKGJwtFhRaiCCa4B9LOXeMCni6DUTxHU6ttxBDtJ+8UqQRtYAUOPBu889L9m44pe+0k0020oJJn3FUJsqoACrZAuhZoZdYwGZ/qXsokxfdPqxHKTviWUiNr8jxuUH5KRmgxgU/UvZyKVYlBeJoP4TwtsZBt2kDyCCvBBBzt0XosemD7C7PI2+SSRtzu1AWx+wAAFAVlljA/CMg6jpEbzRTkfHDv21QH7xaNiueMn4wKLqPswk7N3Z9U0Tm2g7lRH6EAbtvzF0cu0QAAAUAKAHoBnrGBB6z0mPUx9qXdVhlZSVZXU2rqw8EHI3SfZ+OB2lLyzSuoQyTNubYDYQUAFF88DnLfGBA1PSI3lhmI+KHftqgP3i7TYrnjJ+MYFJ1L2bSWYzpLPBKyhGeFgu9VJKhgQQaJNGr5Oe9P7PRxwGCF5o9zF2kV/3rOzbmYuwNknzxlxjAo/Zz2aTR7hHNqHVizFZXDLudtzOKUGySf1OXmMYGc1/siss41B1OsDqXKbZFATucMFGzxXHN5J6p7NpNIswknhmVO2ZIX2syXe1rBDc8jjjLrGBRv7KaY6YaUKwRW7gYMRIJN27u7/O/cSSfWznTpXs8kLPJvmllkUI0srbn2C6VaACizfAy4xgVOk6EsY04Ek593DBd0hYvuFfvCfx/TJXS+niBCitI4Lu9yMXa3YmrPoLoD0yZjAYxjAYxjA5SahQ6oT8T7io+YWrP9R+uep5Qis7GlUEk/IAWTlH1qGX3gNGoYtppkTdYQPuRgGI5WwP6ZRSdA1LRurRhkbvhIt6oFMqRhHpSQtMJPwk1usXeTw9bqKQMAw5BAIP0PjPWZvqvS5WWAbO4qRMjR7wtSFUCyWaBqm58i7AOZ3+z9Q0siPbybJI0cFg246dV3MSKEe4GiDdnx5y36R9CkmAKg3bGhwT4F8kePzzpma0fR5Y5lK8RCVXrd6dgq3Hrb0fr5yPrugTN3Ch2vI2pBbefwSRkRj6ANRoeOTika3GZNekTyvumSkMikoZN3wrpynIHB+PmufQ5Ej9ndQsaDyO3B3V37jI6F997jTGink819MDb4zIp7PzBJqLFjFEkZd/ipSTIlj8Fg7bH054yR/ZMp0upjVe33WJij31sXagI3KaWyGb4TxeBps8o4N0QaNGvQ/I5jeq9E1PbmiiRCrSSmL4hce6NAhFn4BvDmxZHFDnOsXRZo5GkSIX7wZTtZV7ivBsomxyH5N/cWeMDX5xbUqHEd/GVLAfRSAT+pGZjR9FnSORmVHl93hjUM5Zdy7u4B482OeN3APGQh7P6ooBwtGT4dy/w2mjftUDtForCrr0usejdZzimDXV/CSpsEcj7+fvmen6TJ7oIwHLBy4VinHJIRhe0oLHwg8DweBnpNDqF08ylUd3l3bS1rsOzcBZF8BqDEA+uBo8ZidL0PUhYwyksElRj3F+FGaQqIz5SSmUcWOKPgZ+r0TUlaKLewLEQwXskSMe4QDQYqVvZfivBwNjNMFq75IUUCeT48ePvntjQvMqnSpwoGwd0Th2l30JFEhYeOeFIFECqoWM7+znT5075lUJ3Am1VIrcEIcgAmrNc3Z8nnAvNJrUk3BDZXbuBBBG5QwsEfIg5IzLdP6LKsE6Sbt0ixAbHG4lIUVuTxdqfPn88jx9K1YAGxRu93J2vtVBDMWYbbPJSuBx5F1VhscZnOg9MljlDOu2kZZG3bu87OCH+fAv8VEXXgZU6npGoMjJtId01X73eacs6tHdfhpaXmqqhYwNznGbUqrIrGmkJCj5kKWI/QE5kep9M1ciTVEv71yyguCyVAiqbvavxqSSLI9LvE3QtQ0oYoC4aU93uclZNOyIgHnhjX9R5OBtM8xuGFggjnkc+DR/rmT6j0aeoEhjQCPtHfu+IMsgMtkm+VB5F7rN5Hj9npUTYIFKj3gAK6qA8shaOfz6Kav8Q9AcDbYzM9d6RNIYfiZlWMo20gMJDtqUbiACKbkWRfAz99oun6iR4u0qkKYzv3AMCsgL2SeLQf4Qbsg0MC/OpXeI7+MqWA/0ggE/qRnbMx0DpEseo7kiAVFIjyb9xkdpQwevltHrR9PAGVPUOl6mOIsFpgNsjbiwmZp0IdgtnaEDXYsBiAKwN7nOGYNZF8EryCOVNHz5++YjQ9FkeEsiFSscgS2Kr3e+W3oDXw1wpIuuMuJemTdllI3XqWkKbvxxGQnZZ4HFcHjisDR4zC6TpupMbbEb4hPFtMhGz+8symzyw2cAj5D0N521PSNW08r7VVCrqdrgdwd6NkHmyTGHBJqrIHHOBr9PqVfdtN7GKt9GHkf1z27gVZAs0L9SfTMr0roMiyq7RqsYbUOqb9wBkMfbsDiwFbxe309MhQ9AnYlpoYyBJBJ2wVI3JvErLZI9V5JBauaOBuc46XUrIu5Da2Rf1UkH+oOUHQulzRzKzjbtWQSPu3d5ncFGrzwAfNVdDjIKdG1QeIBEASXfvDCwrTOzgkmxaleAOeb8DA2eMy3WukzvNI0Q4ZRyzAcoVIVCDa3RsMK9byH1fpeskjkCRqGd5HW3BaNiE7Zu6Xw1lbIPjgk4G1z8Jyn13T3bUCUAMEgdVDMQvdLAgkD6A/F5HOUOm6LqaPciBQybuyHVRZhC7uCQAJLPm+b85L8Gv0WuSUboySCFYGiAQ4sEWOeM9avUrGhdzSr5Py+uZHSdCnRYhIgkjRIlaIOKJWHbYugabnn7+RnnX9ImVdS7h2LJOBtIIcSio0P+JtvAFgAcn1OWkbbGctMhVFUmyFAJ+ZA84xSOuMYwGMYwGMYwGMYwGMYwGMYwGMYwGMYwGMYwGMYwGMYwGMYwGMYwGMYwGMYwGMYwGMYwGMYwGMYwGMYwGMYwGMYwGMYwGMYw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AutoShape 6" descr="data:image/jpeg;base64,/9j/4AAQSkZJRgABAQAAAQABAAD/2wCEAAkGBxQTEhUSEhQSFhQVFxgYGRgVGBkWGBsZFRcbHRwYGxgdHiggGB4xHBsaITEnJikrOi46IB8zPTMsNygtLisBCgoKDg0OGxAQGiwkHyQ0NSw0LCwsLCwsLywsLCw3LCwsLCwsLCwsLDQsNDQ0LCwsNCw0LCw0LywsNCwsLCw0LP/AABEIAHEBdAMBIgACEQEDEQH/xAAbAAEAAwEBAQEAAAAAAAAAAAAABAUGAwIHAf/EAD4QAAICAQMDAQYDBQcCBwEAAAECAxEABBIhBRMxQQYUIlFhcTKBkQcjM3KhFSRCUmKxsoLCQ3SDkpOztDT/xAAWAQEBAQAAAAAAAAAAAAAAAAAAAQL/xAAaEQEBAQADAQAAAAAAAAAAAAAAARECIUEx/9oADAMBAAIRAxEAPwD7jjGMBjGMBjGMBjGc5p1St7KtkKNxAsnwBfk/TA6YxjAYyLN1GFHEbyxLI3hGdQx+yk2clYDGMit1KESdoyxCU/4N67//AG3eBKxjGAxjOUGpR72OrbTtbaQaI9DXg/TA64xjAYyFL1fTqxRp4FcGipkQNfyom8m4DGM/Ca5OB+4yNo+oRS32pYpNvnY6tX3o8ZJwGMZAfremUlW1GnBBogyICCPQi+MCfjPMbhgGUggiwQbBB8EH1z1gMZ4llCgsxCqOSSaAHzJPjOWj1sco3RSRyKOLRgwv5WDgSMYxgMZGl6hEriNpY1kbwhdQx+yk2ck4DGMYDGc4J1cWjKwsi1IIscEWPrnGPqMTSGJZYjIvlA6lx91uxgSsYxgMYxgMYxgMYxgMYxgMYxgMYxgMw/7Relx3pdQQTINbolUsSQo76g7R4W/WvObjMz7Vez+o1ZQJqY4445IpVUwl27kLhhbdwWtgcV+eBpsZw0SOEUSsruB8TKuwE/MLZr9TnfAw/wC0TpmmOnkiWGNtXrG2RUo7hlNASbvICgBifQDNnpIyqIpNlVAJ+ZAonMtN7M6v3uXVR6uLc/woJNP3DGg/wIe4KF8njn8hmq0ysFUOwZgBuYDaCfUgWa/XA6Z86/aDp41Qr7n20M0bvrdqFYqdWMp2nuX6XVD14z6LmW6v7OarUK8EmsHushIZRCBKUJsx9zdQFcXtusDTxsCAQbBFg/MfPPWeIowqhR4UAD7DPeBSe1PU2ijWKIgT6hu3HfhbHxSH6Ktt9eB65Tfs90kcMuvhiI2rqErkEn+7xWx+ZJsk5peq9G0+pAGohjlC+BIoar+V5Weznshp9HNPNEkamZgV2oF2KEUbAR5FqW/PA0WMYwPncsHuTavUarQJLCdRJOZ17busZ2/EUI3Gqs0c+gwyBlDLyrAEH6EcZmurez2q1CyQS6xfdpLDKsIWUofMfc3EAVxe26+vOaWGIKoVRQUAAfQChge8x/7Rp22aXThGddRqUR0UhS6IrOUskCiVANnxfnxmwyp9o+i+8xqA5jkikWWKQANtdDxan8QIsEccHAgdB10a6htMdIumm7YkGzYVeMGjTKB4JFg/PNLlF0jociTtqtTMJpynaXYnbRE3biFW2Nk0SSfQZe4DMT7e9NgMaaaOCDv62TtBu2u4KbaWS6uwgbn5kZtsqP7FvW++O+7bF2o0qgm5rdrvkmlHjgD64FjpNOsaJGgpUUKo+QUUB+gztjGBlf2jx3pkPwsyTxOsTAkTspJENCySfI4NVfgZB9jZFfXamQw+6SmKNTpiAGKqSe8SvwtZbaNt1XJs0NB7R9EOpETJJ25YJO7G+3eobaykMtjcCrEeRnDpXQZF1PvepmWWYRGFdkfaRUZgzfDuYliVXkn049cC/wAYxgfLNXpkjg18Wq0k76iSXUyLMsLOChZmidZwKTaoUeRtrPoHsxqHk0emkkFO8ETNf+Zo1J/rlf1ToWp1BeKXVKNK55SOLbKUu+2ZCxFVwSFBI+WaGNAoCgUAAAPkB6YHrI3UdCsyGOTdtJFhWK2AfBI5r5j1yTkXqMcrRkQOkcnFM6dxRzz8O5b4+uBiPZOT3fpGrMQC9qXXbAvAXZNJtofShnLqnSIYOmaSaFFWaJtI4kAG8tI6B9z+W3B2u/N5fezXsxLp45YJp45oZTKxURGNt07ln+LeePiIAr8846T2Ql2wwT6ru6XTsjInbCyN2v4Ykk3HcAQDwBZAwNdjKnVaDUN7xs1O3uBRD+7U9kgGz5+Oz88kw6aUTFzNuj7YXt7QPjB5k3eeRxWBNxjGAxjGAxjGAxjGAxjGAxjGAzjrNQI0ZzZoXQ8n6D652yN1BAY2JHhWI++05Z9S/HTTTB1DDwR+n0Odc5aVAFFDyAT96GdcVYja/WiJQxBNkAAcnkgZIRgQCOQci9RQbQ1chox+si5JjQAUBQy9YnevWRBr17va5urv0v8Ay3865yXkEQL3qofh3fnvu8TPS6nYxjMq46vUCNC5ugPA8n5AfXP3Szh0DjwR6+R9D9c86xAUNjwCR96ONGgCCh5AJ+9DL1id674xjIqJqdeqOiG7e+fRfkT8rPGS8hamFTIlgfFuv6/Dk0Zq5kSaYxg5lUTTa9Xd4xdpXPo3zr50eMl5B0sKiR6A+HbX0+HJ2a5ZvSTfTImp16o6Ibt75HhePJ+XyyXkHVwqZI7A+Itf1+A445vZd8TsZ+AZ+5lTImj16yM6i/gNc+oocj5jJTCxWRNHEAz0B8LUPoNicf0yzMqXUzGMZFRE16mUxc2ADfoT/lB+eS8hRwL3WFDhVYffc/P9Tk3Ncs8Sb6YxjMqi9Q1qxKCQTZAocnnyfsMkqb5Hg5E6igoNXO5Bf0LjJUaBQABQHjNXMTvXrGMZlTGMYDGMYDGMYDGMYDGMYDGMYDOGu/hv/I3+xzvkTqku2Nr8EEX8rBq/z4y8fqX4kQfhX7D/AGz3kfQy7kBHjwD86HnJGL9WI3UfwD+eP/7FyTkHqs4VVDcAsnPpxIvH6X+mS4ZNyhqIv55c6Te3vIv/AI3/AKf/AHZKytGrHfqju27a9fxXf2rnHGFqyxjGZVy1X4G/lP8AtjTfgX+Uf7Zz6hMFQk+CCCflY4J+l8Y6fLuQEeKAB+dAcj6Xms6Te0nGMZlUXUfxI/8Aq/45Kyt1urCyoCDYuh/msUK/PjLIZqzqJPTGMHMqi6f+JL/0/wDHJWVui1YaVwAbNWP8u1aN/nxllmuUypxMi6n+JF92/wCByVlbrtUFlQEGwSQP81qRx+fGOM2nJZYz8GfuZUyNpfxS/wA//YuSGPHzyv6fqwzuFvlrP0+BBR+t3+hzUnVS3tY4xjMqjJ/Gb+RP92yTlbFqwZmFHdSrXqKLWftVfqMss1ymJKYxjMqi9R/CP50/5DJWQOragKFDcAspv04YWPvXP5HJkL7lBoixdHzmrOk3t7xjGZUxjGAxjGAxjGAxjGAxjGAxjGAyr691jTadANVIiLIQgDWS241QUWT5y0zIftL0qe5ySbF7m6Fd1DdtEykC/lZOBrY0CgACgBQH0GesYwIHXdXBFA0upKiJKZiQT4IqgASTdcAc5K0mpWRFkQ2jqGU8iwRYNHnMH7XdcgeeaKaVUTSxMVVrBkneM0arlVUiv9R/05o/YXWxy6DTmNgwWJFJHoyqLGBfZR9Y69pNNKO81TFRwkckrhLPLBFYqt3ya9cvMyk2l1MGun1EWnGoj1CRCxIkbIYgQQd/lTd8X68YGl0eqSVFkjZXRwGVlNgg+oOdHcAEkgAckngDMn+y4P7id4A/vGp2gGwF770AfUea+lZqdTp1kUo6hlbgqwsEfIj1wIXTOr6fWLIIZFlRGMb1e3dQJW6o8EcjIup9ptJBINOXO5aUrHHJIEuqDsikJwR+IjK32LG2bqYUAVrOAPH/APPD6Zn/AGe6nqtN0x9ao0zRq88sqneZXqZ+4d/ADACgKP4QLwPp2VvWeuwaUAzuRu8BUeRjXmkQFj+mT4Jdyqw8MAf1F5D611OLTRNPL4XgULZixoIgHLMTQAGBE/tvSPB793EaGIMe5THbXwsNtbgfSqv6Z76P7S6fVMUhZywG47opoxX3dADlB0/2Ymfp2oicrFPq5HmIItYzI4ZUIB5pVANHzeT9D1XUxaqLSapYW7yO0ckO5aMQBKsrEnwbBBwNPlH1L2u0kEhillKsKDHtyMiWARvkClE4I/ER5GXmZH9oMOqfTTxxRwtA8Z7p3VNsr49isuwtt8biMC912t0+mVp5GVA5W25JY1SgAWWPyABz10fq8WpQvCXIBo745IiD/K6g/wBMxms1TT6vpfuvbMZ0ss0RnDUDtjVWocltjNxY8nnNJ7O9Wlkl1Gm1Cx93TsnxR3sdZEDKaJJU80RfpgX2VWo6ppveo9M7qdTtaREokhQOTdUOPmck9Y6gungkncErGhYhQSTQ8ADznzfpvWNMNZopX1ETTytO8xBJAaSMKkY4/CBSD7X64G46n7W6SCQxSy0y1upHdUsWO46qVj45+IjLpHBAIIIIsEeCD65iX02p0x1w92SaHUPJKJe6iUroAVkVueKNVfFZbfs7D/2Zou5e73ePz5raKv67awLzV6pIkaSRlRFFszGgB9TlZ0HrOmnaT3fdusM+6KWK74DAuo3ePTKj9ozORoo0CESa2MMJL2HakjqGr03qp/IZ6k9ppdNNJDrFjYLpn1KvAG5WJlVkKEk3bLRHnnAvpetwLqU0hkHfdS6pRJKr5NgUPzOWGfKun9Z0w1mhlfURNPK87zEEkK0kQCRA1+FRSD7X659VwKbqvWdLppAZSRK6+ER5XKL6lUUkLfqRkzTdWhkhGoSVDCRe8mhQ83fg+hB8ZlOvtqP7R3dOCPqF04WdZjtiEbFjFTAFu5uB4HFXdcZN9htPDJo9hQlkmkMyygWNSJC0nA+Gt5JFcVWBfdI6tDqYxNp3DxksoYAgWpo+QPUZNzJ/s0H90k/83rP/ANMmazAqtV1XStOujeRGma3EfJP7vmzXC/nWOte0On0u0TuQz2VVEeVyB5OyNWahY5qvGU3VdKidT0GxFXd72zUALZkUkn5m89dKN9Y1u7yum0oS/RWaYtX3IF/YYF1/bun93967qdir3815qq83fFVd8VnnovtDp9VuEDkslbldHjcA3RKOoajR5rPn6qBPFGP4J61Lx/hsQSPX/wAtmvmPpmp1i11nTlfLaOffXqFli23+ZavzwNXjGMBjGMBjGMBjGMBjGMBjGMBlH7R+zS6wbZJtSiULSJwqkq24E2pN3Xr6DLzGBG6fpe0gQySSVfxSEFjZ9SAB/TJOMYHDV6RZEZGHDqVJ4umFHnPPTtEsMSQpe2NQovzSiufrknGAym6t0DvsSdRqkVhtaOKTYjD19Ny2PVSMucYHDRaRIo1ijUKiAKqjwAPAz91cG9GTc6bhW5CAw+oJBo/lnbGBQdE9ll00rypPqnMjFnWR1ZWYqF3EBRzQH6Zxk9ioCWG+cQO/cbTiSoS5bcSVq6Lclbo88c5pcYH4BlL1/wBmk1UkUjSzxtAWKGJwtFhRaiCCa4B9LOXeMCni6DUTxHU6ttxBDtJ+8UqQRtYAUOPBu889L9m44pe+0k0020oJJn3FUJsqoACrZAuhZoZdYwGZ/qXsokxfdPqxHKTviWUiNr8jxuUH5KRmgxgU/UvZyKVYlBeJoP4TwtsZBt2kDyCCvBBBzt0XosemD7C7PI2+SSRtzu1AWx+wAAFAVlljA/CMg6jpEbzRTkfHDv21QH7xaNiueMn4wKLqPswk7N3Z9U0Tm2g7lRH6EAbtvzF0cu0QAAAUAKAHoBnrGBB6z0mPUx9qXdVhlZSVZXU2rqw8EHI3SfZ+OB2lLyzSuoQyTNubYDYQUAFF88DnLfGBA1PSI3lhmI+KHftqgP3i7TYrnjJ+MYFJ1L2bSWYzpLPBKyhGeFgu9VJKhgQQaJNGr5Oe9P7PRxwGCF5o9zF2kV/3rOzbmYuwNknzxlxjAo/Zz2aTR7hHNqHVizFZXDLudtzOKUGySf1OXmMYGc1/siss41B1OsDqXKbZFATucMFGzxXHN5J6p7NpNIswknhmVO2ZIX2syXe1rBDc8jjjLrGBRv7KaY6YaUKwRW7gYMRIJN27u7/O/cSSfWznTpXs8kLPJvmllkUI0srbn2C6VaACizfAy4xgVOk6EsY04Ek593DBd0hYvuFfvCfx/TJXS+niBCitI4Lu9yMXa3YmrPoLoD0yZjAYxjAYxjA5SahQ6oT8T7io+YWrP9R+uep5Qis7GlUEk/IAWTlH1qGX3gNGoYtppkTdYQPuRgGI5WwP6ZRSdA1LRurRhkbvhIt6oFMqRhHpSQtMJPwk1usXeTw9bqKQMAw5BAIP0PjPWZvqvS5WWAbO4qRMjR7wtSFUCyWaBqm58i7AOZ3+z9Q0siPbybJI0cFg246dV3MSKEe4GiDdnx5y36R9CkmAKg3bGhwT4F8kePzzpma0fR5Y5lK8RCVXrd6dgq3Hrb0fr5yPrugTN3Ch2vI2pBbefwSRkRj6ANRoeOTika3GZNekTyvumSkMikoZN3wrpynIHB+PmufQ5Ej9ndQsaDyO3B3V37jI6F997jTGink819MDb4zIp7PzBJqLFjFEkZd/ipSTIlj8Fg7bH054yR/ZMp0upjVe33WJij31sXagI3KaWyGb4TxeBps8o4N0QaNGvQ/I5jeq9E1PbmiiRCrSSmL4hce6NAhFn4BvDmxZHFDnOsXRZo5GkSIX7wZTtZV7ivBsomxyH5N/cWeMDX5xbUqHEd/GVLAfRSAT+pGZjR9FnSORmVHl93hjUM5Zdy7u4B482OeN3APGQh7P6ooBwtGT4dy/w2mjftUDtForCrr0usejdZzimDXV/CSpsEcj7+fvmen6TJ7oIwHLBy4VinHJIRhe0oLHwg8DweBnpNDqF08ylUd3l3bS1rsOzcBZF8BqDEA+uBo8ZidL0PUhYwyksElRj3F+FGaQqIz5SSmUcWOKPgZ+r0TUlaKLewLEQwXskSMe4QDQYqVvZfivBwNjNMFq75IUUCeT48ePvntjQvMqnSpwoGwd0Th2l30JFEhYeOeFIFECqoWM7+znT5075lUJ3Am1VIrcEIcgAmrNc3Z8nnAvNJrUk3BDZXbuBBBG5QwsEfIg5IzLdP6LKsE6Sbt0ixAbHG4lIUVuTxdqfPn88jx9K1YAGxRu93J2vtVBDMWYbbPJSuBx5F1VhscZnOg9MljlDOu2kZZG3bu87OCH+fAv8VEXXgZU6npGoMjJtId01X73eacs6tHdfhpaXmqqhYwNznGbUqrIrGmkJCj5kKWI/QE5kep9M1ciTVEv71yyguCyVAiqbvavxqSSLI9LvE3QtQ0oYoC4aU93uclZNOyIgHnhjX9R5OBtM8xuGFggjnkc+DR/rmT6j0aeoEhjQCPtHfu+IMsgMtkm+VB5F7rN5Hj9npUTYIFKj3gAK6qA8shaOfz6Kav8Q9AcDbYzM9d6RNIYfiZlWMo20gMJDtqUbiACKbkWRfAz99oun6iR4u0qkKYzv3AMCsgL2SeLQf4Qbsg0MC/OpXeI7+MqWA/0ggE/qRnbMx0DpEseo7kiAVFIjyb9xkdpQwevltHrR9PAGVPUOl6mOIsFpgNsjbiwmZp0IdgtnaEDXYsBiAKwN7nOGYNZF8EryCOVNHz5++YjQ9FkeEsiFSscgS2Kr3e+W3oDXw1wpIuuMuJemTdllI3XqWkKbvxxGQnZZ4HFcHjisDR4zC6TpupMbbEb4hPFtMhGz+8symzyw2cAj5D0N521PSNW08r7VVCrqdrgdwd6NkHmyTGHBJqrIHHOBr9PqVfdtN7GKt9GHkf1z27gVZAs0L9SfTMr0roMiyq7RqsYbUOqb9wBkMfbsDiwFbxe309MhQ9AnYlpoYyBJBJ2wVI3JvErLZI9V5JBauaOBuc46XUrIu5Da2Rf1UkH+oOUHQulzRzKzjbtWQSPu3d5ncFGrzwAfNVdDjIKdG1QeIBEASXfvDCwrTOzgkmxaleAOeb8DA2eMy3WukzvNI0Q4ZRyzAcoVIVCDa3RsMK9byH1fpeskjkCRqGd5HW3BaNiE7Zu6Xw1lbIPjgk4G1z8Jyn13T3bUCUAMEgdVDMQvdLAgkD6A/F5HOUOm6LqaPciBQybuyHVRZhC7uCQAJLPm+b85L8Gv0WuSUboySCFYGiAQ4sEWOeM9avUrGhdzSr5Py+uZHSdCnRYhIgkjRIlaIOKJWHbYugabnn7+RnnX9ImVdS7h2LJOBtIIcSio0P+JtvAFgAcn1OWkbbGctMhVFUmyFAJ+ZA84xSOuMYwGMYwGMYwGMYwGMYwGMYwGMYwGMYwGMYwGMYwGMYwGMYwGMYwGMYwGMYwGMYwGMYwGMYwGMYwGMYwGMYwGMYwGMYwGMYw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8" descr="data:image/jpeg;base64,/9j/4AAQSkZJRgABAQAAAQABAAD/2wCEAAkGBxQTEhUSEhQSFhQVFxgYGRgVGBkWGBsZFRcbHRwYGxgdHiggGB4xHBsaITEnJikrOi46IB8zPTMsNygtLisBCgoKDg0OGxAQGiwkHyQ0NSw0LCwsLCwsLywsLCw3LCwsLCwsLCwsLDQsNDQ0LCwsNCw0LCw0LywsNCwsLCw0LP/AABEIAHEBdAMBIgACEQEDEQH/xAAbAAEAAwEBAQEAAAAAAAAAAAAABAUGAwIHAf/EAD4QAAICAQMDAQYDBQcCBwEAAAECAxEABBIhBRMxQQYUIlFhcTKBkQcjM3KhFSRCUmKxsoLCQ3SDkpOztDT/xAAWAQEBAQAAAAAAAAAAAAAAAAAAAQL/xAAaEQEBAQADAQAAAAAAAAAAAAAAARECIUEx/9oADAMBAAIRAxEAPwD7jjGMBjGMBjGMBjGc5p1St7KtkKNxAsnwBfk/TA6YxjAYyLN1GFHEbyxLI3hGdQx+yk2clYDGMit1KESdoyxCU/4N67//AG3eBKxjGAxjOUGpR72OrbTtbaQaI9DXg/TA64xjAYyFL1fTqxRp4FcGipkQNfyom8m4DGM/Ca5OB+4yNo+oRS32pYpNvnY6tX3o8ZJwGMZAfremUlW1GnBBogyICCPQi+MCfjPMbhgGUggiwQbBB8EH1z1gMZ4llCgsxCqOSSaAHzJPjOWj1sco3RSRyKOLRgwv5WDgSMYxgMZGl6hEriNpY1kbwhdQx+yk2ck4DGMYDGc4J1cWjKwsi1IIscEWPrnGPqMTSGJZYjIvlA6lx91uxgSsYxgMYxgMYxgMYxgMYxgMYxgMYxgMw/7Relx3pdQQTINbolUsSQo76g7R4W/WvObjMz7Vez+o1ZQJqY4445IpVUwl27kLhhbdwWtgcV+eBpsZw0SOEUSsruB8TKuwE/MLZr9TnfAw/wC0TpmmOnkiWGNtXrG2RUo7hlNASbvICgBifQDNnpIyqIpNlVAJ+ZAonMtN7M6v3uXVR6uLc/woJNP3DGg/wIe4KF8njn8hmq0ysFUOwZgBuYDaCfUgWa/XA6Z86/aDp41Qr7n20M0bvrdqFYqdWMp2nuX6XVD14z6LmW6v7OarUK8EmsHushIZRCBKUJsx9zdQFcXtusDTxsCAQbBFg/MfPPWeIowqhR4UAD7DPeBSe1PU2ijWKIgT6hu3HfhbHxSH6Ktt9eB65Tfs90kcMuvhiI2rqErkEn+7xWx+ZJsk5peq9G0+pAGohjlC+BIoar+V5Weznshp9HNPNEkamZgV2oF2KEUbAR5FqW/PA0WMYwPncsHuTavUarQJLCdRJOZ17busZ2/EUI3Gqs0c+gwyBlDLyrAEH6EcZmurez2q1CyQS6xfdpLDKsIWUofMfc3EAVxe26+vOaWGIKoVRQUAAfQChge8x/7Rp22aXThGddRqUR0UhS6IrOUskCiVANnxfnxmwyp9o+i+8xqA5jkikWWKQANtdDxan8QIsEccHAgdB10a6htMdIumm7YkGzYVeMGjTKB4JFg/PNLlF0jociTtqtTMJpynaXYnbRE3biFW2Nk0SSfQZe4DMT7e9NgMaaaOCDv62TtBu2u4KbaWS6uwgbn5kZtsqP7FvW++O+7bF2o0qgm5rdrvkmlHjgD64FjpNOsaJGgpUUKo+QUUB+gztjGBlf2jx3pkPwsyTxOsTAkTspJENCySfI4NVfgZB9jZFfXamQw+6SmKNTpiAGKqSe8SvwtZbaNt1XJs0NB7R9EOpETJJ25YJO7G+3eobaykMtjcCrEeRnDpXQZF1PvepmWWYRGFdkfaRUZgzfDuYliVXkn049cC/wAYxgfLNXpkjg18Wq0k76iSXUyLMsLOChZmidZwKTaoUeRtrPoHsxqHk0emkkFO8ETNf+Zo1J/rlf1ToWp1BeKXVKNK55SOLbKUu+2ZCxFVwSFBI+WaGNAoCgUAAAPkB6YHrI3UdCsyGOTdtJFhWK2AfBI5r5j1yTkXqMcrRkQOkcnFM6dxRzz8O5b4+uBiPZOT3fpGrMQC9qXXbAvAXZNJtofShnLqnSIYOmaSaFFWaJtI4kAG8tI6B9z+W3B2u/N5fezXsxLp45YJp45oZTKxURGNt07ln+LeePiIAr8846T2Ql2wwT6ru6XTsjInbCyN2v4Ykk3HcAQDwBZAwNdjKnVaDUN7xs1O3uBRD+7U9kgGz5+Oz88kw6aUTFzNuj7YXt7QPjB5k3eeRxWBNxjGAxjGAxjGAxjGAxjGAxjGAzjrNQI0ZzZoXQ8n6D652yN1BAY2JHhWI++05Z9S/HTTTB1DDwR+n0Odc5aVAFFDyAT96GdcVYja/WiJQxBNkAAcnkgZIRgQCOQci9RQbQ1chox+si5JjQAUBQy9YnevWRBr17va5urv0v8Ay3865yXkEQL3qofh3fnvu8TPS6nYxjMq46vUCNC5ugPA8n5AfXP3Szh0DjwR6+R9D9c86xAUNjwCR96ONGgCCh5AJ+9DL1id674xjIqJqdeqOiG7e+fRfkT8rPGS8hamFTIlgfFuv6/Dk0Zq5kSaYxg5lUTTa9Xd4xdpXPo3zr50eMl5B0sKiR6A+HbX0+HJ2a5ZvSTfTImp16o6Ibt75HhePJ+XyyXkHVwqZI7A+Itf1+A445vZd8TsZ+AZ+5lTImj16yM6i/gNc+oocj5jJTCxWRNHEAz0B8LUPoNicf0yzMqXUzGMZFRE16mUxc2ADfoT/lB+eS8hRwL3WFDhVYffc/P9Tk3Ncs8Sb6YxjMqi9Q1qxKCQTZAocnnyfsMkqb5Hg5E6igoNXO5Bf0LjJUaBQABQHjNXMTvXrGMZlTGMYDGMYDGMYDGMYDGMYDGMYDOGu/hv/I3+xzvkTqku2Nr8EEX8rBq/z4y8fqX4kQfhX7D/AGz3kfQy7kBHjwD86HnJGL9WI3UfwD+eP/7FyTkHqs4VVDcAsnPpxIvH6X+mS4ZNyhqIv55c6Te3vIv/AI3/AKf/AHZKytGrHfqju27a9fxXf2rnHGFqyxjGZVy1X4G/lP8AtjTfgX+Uf7Zz6hMFQk+CCCflY4J+l8Y6fLuQEeKAB+dAcj6Xms6Te0nGMZlUXUfxI/8Aq/45Kyt1urCyoCDYuh/msUK/PjLIZqzqJPTGMHMqi6f+JL/0/wDHJWVui1YaVwAbNWP8u1aN/nxllmuUypxMi6n+JF92/wCByVlbrtUFlQEGwSQP81qRx+fGOM2nJZYz8GfuZUyNpfxS/wA//YuSGPHzyv6fqwzuFvlrP0+BBR+t3+hzUnVS3tY4xjMqjJ/Gb+RP92yTlbFqwZmFHdSrXqKLWftVfqMss1ymJKYxjMqi9R/CP50/5DJWQOragKFDcAspv04YWPvXP5HJkL7lBoixdHzmrOk3t7xjGZUxjGAxjGAxjGAxjGAxjGAxjGAyr691jTadANVIiLIQgDWS241QUWT5y0zIftL0qe5ySbF7m6Fd1DdtEykC/lZOBrY0CgACgBQH0GesYwIHXdXBFA0upKiJKZiQT4IqgASTdcAc5K0mpWRFkQ2jqGU8iwRYNHnMH7XdcgeeaKaVUTSxMVVrBkneM0arlVUiv9R/05o/YXWxy6DTmNgwWJFJHoyqLGBfZR9Y69pNNKO81TFRwkckrhLPLBFYqt3ya9cvMyk2l1MGun1EWnGoj1CRCxIkbIYgQQd/lTd8X68YGl0eqSVFkjZXRwGVlNgg+oOdHcAEkgAckngDMn+y4P7id4A/vGp2gGwF770AfUea+lZqdTp1kUo6hlbgqwsEfIj1wIXTOr6fWLIIZFlRGMb1e3dQJW6o8EcjIup9ptJBINOXO5aUrHHJIEuqDsikJwR+IjK32LG2bqYUAVrOAPH/APPD6Zn/AGe6nqtN0x9ao0zRq88sqneZXqZ+4d/ADACgKP4QLwPp2VvWeuwaUAzuRu8BUeRjXmkQFj+mT4Jdyqw8MAf1F5D611OLTRNPL4XgULZixoIgHLMTQAGBE/tvSPB793EaGIMe5THbXwsNtbgfSqv6Z76P7S6fVMUhZywG47opoxX3dADlB0/2Ymfp2oicrFPq5HmIItYzI4ZUIB5pVANHzeT9D1XUxaqLSapYW7yO0ckO5aMQBKsrEnwbBBwNPlH1L2u0kEhillKsKDHtyMiWARvkClE4I/ER5GXmZH9oMOqfTTxxRwtA8Z7p3VNsr49isuwtt8biMC912t0+mVp5GVA5W25JY1SgAWWPyABz10fq8WpQvCXIBo745IiD/K6g/wBMxms1TT6vpfuvbMZ0ss0RnDUDtjVWocltjNxY8nnNJ7O9Wlkl1Gm1Cx93TsnxR3sdZEDKaJJU80RfpgX2VWo6ppveo9M7qdTtaREokhQOTdUOPmck9Y6gungkncErGhYhQSTQ8ADznzfpvWNMNZopX1ETTytO8xBJAaSMKkY4/CBSD7X64G46n7W6SCQxSy0y1upHdUsWO46qVj45+IjLpHBAIIIIsEeCD65iX02p0x1w92SaHUPJKJe6iUroAVkVueKNVfFZbfs7D/2Zou5e73ePz5raKv67awLzV6pIkaSRlRFFszGgB9TlZ0HrOmnaT3fdusM+6KWK74DAuo3ePTKj9ozORoo0CESa2MMJL2HakjqGr03qp/IZ6k9ppdNNJDrFjYLpn1KvAG5WJlVkKEk3bLRHnnAvpetwLqU0hkHfdS6pRJKr5NgUPzOWGfKun9Z0w1mhlfURNPK87zEEkK0kQCRA1+FRSD7X659VwKbqvWdLppAZSRK6+ER5XKL6lUUkLfqRkzTdWhkhGoSVDCRe8mhQ83fg+hB8ZlOvtqP7R3dOCPqF04WdZjtiEbFjFTAFu5uB4HFXdcZN9htPDJo9hQlkmkMyygWNSJC0nA+Gt5JFcVWBfdI6tDqYxNp3DxksoYAgWpo+QPUZNzJ/s0H90k/83rP/ANMmazAqtV1XStOujeRGma3EfJP7vmzXC/nWOte0On0u0TuQz2VVEeVyB5OyNWahY5qvGU3VdKidT0GxFXd72zUALZkUkn5m89dKN9Y1u7yum0oS/RWaYtX3IF/YYF1/bun93967qdir3815qq83fFVd8VnnovtDp9VuEDkslbldHjcA3RKOoajR5rPn6qBPFGP4J61Lx/hsQSPX/wAtmvmPpmp1i11nTlfLaOffXqFli23+ZavzwNXjGMBjGMBjGMBjGMBjGMBjGMBlH7R+zS6wbZJtSiULSJwqkq24E2pN3Xr6DLzGBG6fpe0gQySSVfxSEFjZ9SAB/TJOMYHDV6RZEZGHDqVJ4umFHnPPTtEsMSQpe2NQovzSiufrknGAym6t0DvsSdRqkVhtaOKTYjD19Ny2PVSMucYHDRaRIo1ijUKiAKqjwAPAz91cG9GTc6bhW5CAw+oJBo/lnbGBQdE9ll00rypPqnMjFnWR1ZWYqF3EBRzQH6Zxk9ioCWG+cQO/cbTiSoS5bcSVq6Lclbo88c5pcYH4BlL1/wBmk1UkUjSzxtAWKGJwtFhRaiCCa4B9LOXeMCni6DUTxHU6ttxBDtJ+8UqQRtYAUOPBu889L9m44pe+0k0020oJJn3FUJsqoACrZAuhZoZdYwGZ/qXsokxfdPqxHKTviWUiNr8jxuUH5KRmgxgU/UvZyKVYlBeJoP4TwtsZBt2kDyCCvBBBzt0XosemD7C7PI2+SSRtzu1AWx+wAAFAVlljA/CMg6jpEbzRTkfHDv21QH7xaNiueMn4wKLqPswk7N3Z9U0Tm2g7lRH6EAbtvzF0cu0QAAAUAKAHoBnrGBB6z0mPUx9qXdVhlZSVZXU2rqw8EHI3SfZ+OB2lLyzSuoQyTNubYDYQUAFF88DnLfGBA1PSI3lhmI+KHftqgP3i7TYrnjJ+MYFJ1L2bSWYzpLPBKyhGeFgu9VJKhgQQaJNGr5Oe9P7PRxwGCF5o9zF2kV/3rOzbmYuwNknzxlxjAo/Zz2aTR7hHNqHVizFZXDLudtzOKUGySf1OXmMYGc1/siss41B1OsDqXKbZFATucMFGzxXHN5J6p7NpNIswknhmVO2ZIX2syXe1rBDc8jjjLrGBRv7KaY6YaUKwRW7gYMRIJN27u7/O/cSSfWznTpXs8kLPJvmllkUI0srbn2C6VaACizfAy4xgVOk6EsY04Ek593DBd0hYvuFfvCfx/TJXS+niBCitI4Lu9yMXa3YmrPoLoD0yZjAYxjAYxjA5SahQ6oT8T7io+YWrP9R+uep5Qis7GlUEk/IAWTlH1qGX3gNGoYtppkTdYQPuRgGI5WwP6ZRSdA1LRurRhkbvhIt6oFMqRhHpSQtMJPwk1usXeTw9bqKQMAw5BAIP0PjPWZvqvS5WWAbO4qRMjR7wtSFUCyWaBqm58i7AOZ3+z9Q0siPbybJI0cFg246dV3MSKEe4GiDdnx5y36R9CkmAKg3bGhwT4F8kePzzpma0fR5Y5lK8RCVXrd6dgq3Hrb0fr5yPrugTN3Ch2vI2pBbefwSRkRj6ANRoeOTika3GZNekTyvumSkMikoZN3wrpynIHB+PmufQ5Ej9ndQsaDyO3B3V37jI6F997jTGink819MDb4zIp7PzBJqLFjFEkZd/ipSTIlj8Fg7bH054yR/ZMp0upjVe33WJij31sXagI3KaWyGb4TxeBps8o4N0QaNGvQ/I5jeq9E1PbmiiRCrSSmL4hce6NAhFn4BvDmxZHFDnOsXRZo5GkSIX7wZTtZV7ivBsomxyH5N/cWeMDX5xbUqHEd/GVLAfRSAT+pGZjR9FnSORmVHl93hjUM5Zdy7u4B482OeN3APGQh7P6ooBwtGT4dy/w2mjftUDtForCrr0usejdZzimDXV/CSpsEcj7+fvmen6TJ7oIwHLBy4VinHJIRhe0oLHwg8DweBnpNDqF08ylUd3l3bS1rsOzcBZF8BqDEA+uBo8ZidL0PUhYwyksElRj3F+FGaQqIz5SSmUcWOKPgZ+r0TUlaKLewLEQwXskSMe4QDQYqVvZfivBwNjNMFq75IUUCeT48ePvntjQvMqnSpwoGwd0Th2l30JFEhYeOeFIFECqoWM7+znT5075lUJ3Am1VIrcEIcgAmrNc3Z8nnAvNJrUk3BDZXbuBBBG5QwsEfIg5IzLdP6LKsE6Sbt0ixAbHG4lIUVuTxdqfPn88jx9K1YAGxRu93J2vtVBDMWYbbPJSuBx5F1VhscZnOg9MljlDOu2kZZG3bu87OCH+fAv8VEXXgZU6npGoMjJtId01X73eacs6tHdfhpaXmqqhYwNznGbUqrIrGmkJCj5kKWI/QE5kep9M1ciTVEv71yyguCyVAiqbvavxqSSLI9LvE3QtQ0oYoC4aU93uclZNOyIgHnhjX9R5OBtM8xuGFggjnkc+DR/rmT6j0aeoEhjQCPtHfu+IMsgMtkm+VB5F7rN5Hj9npUTYIFKj3gAK6qA8shaOfz6Kav8Q9AcDbYzM9d6RNIYfiZlWMo20gMJDtqUbiACKbkWRfAz99oun6iR4u0qkKYzv3AMCsgL2SeLQf4Qbsg0MC/OpXeI7+MqWA/0ggE/qRnbMx0DpEseo7kiAVFIjyb9xkdpQwevltHrR9PAGVPUOl6mOIsFpgNsjbiwmZp0IdgtnaEDXYsBiAKwN7nOGYNZF8EryCOVNHz5++YjQ9FkeEsiFSscgS2Kr3e+W3oDXw1wpIuuMuJemTdllI3XqWkKbvxxGQnZZ4HFcHjisDR4zC6TpupMbbEb4hPFtMhGz+8symzyw2cAj5D0N521PSNW08r7VVCrqdrgdwd6NkHmyTGHBJqrIHHOBr9PqVfdtN7GKt9GHkf1z27gVZAs0L9SfTMr0roMiyq7RqsYbUOqb9wBkMfbsDiwFbxe309MhQ9AnYlpoYyBJBJ2wVI3JvErLZI9V5JBauaOBuc46XUrIu5Da2Rf1UkH+oOUHQulzRzKzjbtWQSPu3d5ncFGrzwAfNVdDjIKdG1QeIBEASXfvDCwrTOzgkmxaleAOeb8DA2eMy3WukzvNI0Q4ZRyzAcoVIVCDa3RsMK9byH1fpeskjkCRqGd5HW3BaNiE7Zu6Xw1lbIPjgk4G1z8Jyn13T3bUCUAMEgdVDMQvdLAgkD6A/F5HOUOm6LqaPciBQybuyHVRZhC7uCQAJLPm+b85L8Gv0WuSUboySCFYGiAQ4sEWOeM9avUrGhdzSr5Py+uZHSdCnRYhIgkjRIlaIOKJWHbYugabnn7+RnnX9ImVdS7h2LJOBtIIcSio0P+JtvAFgAcn1OWkbbGctMhVFUmyFAJ+ZA84xSOuMYwGMYwGMYwGMYwGMYwGMYwGMYwGMYwGMYwGMYwGMYwGMYwGMYwGMYwGMYwGMYwGMYwGMYwGMYwGMYwGMYwGMYwGMYwGMYw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8"/>
          <a:stretch/>
        </p:blipFill>
        <p:spPr>
          <a:xfrm>
            <a:off x="1115617" y="769887"/>
            <a:ext cx="5400600" cy="1506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35496" y="2276872"/>
            <a:ext cx="9036496" cy="4104456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altLang="it-IT" sz="2400" i="1" dirty="0">
                <a:latin typeface="Cambria" panose="02040503050406030204" pitchFamily="18" charset="0"/>
                <a:cs typeface="Times New Roman" pitchFamily="18" charset="0"/>
              </a:rPr>
              <a:t>“Io non </a:t>
            </a:r>
            <a:r>
              <a:rPr lang="it-IT" altLang="it-IT" sz="2400" i="1" dirty="0" err="1">
                <a:latin typeface="Cambria" panose="02040503050406030204" pitchFamily="18" charset="0"/>
                <a:cs typeface="Times New Roman" pitchFamily="18" charset="0"/>
              </a:rPr>
              <a:t>veggo</a:t>
            </a:r>
            <a:r>
              <a:rPr lang="it-IT" altLang="it-IT" sz="2400" i="1" dirty="0">
                <a:latin typeface="Cambria" panose="02040503050406030204" pitchFamily="18" charset="0"/>
                <a:cs typeface="Times New Roman" pitchFamily="18" charset="0"/>
              </a:rPr>
              <a:t> che ad altra decisione si possa venire […]: infiniti essere tutti i numeri, infiniti i quadrati, infinite le loro radici, né la moltitudine dei quadrati esser minore di quella di tutti i numeri, né non aver luogo negli infiniti, ma solo nelle quantità terminate</a:t>
            </a:r>
            <a:r>
              <a:rPr lang="it-IT" altLang="it-IT" sz="2400" i="1" dirty="0" smtClean="0">
                <a:latin typeface="Cambria" panose="02040503050406030204" pitchFamily="18" charset="0"/>
                <a:cs typeface="Times New Roman" pitchFamily="18" charset="0"/>
              </a:rPr>
              <a:t>…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altLang="it-IT" sz="2400" i="1" dirty="0" smtClean="0">
                <a:latin typeface="Cambria" panose="02040503050406030204" pitchFamily="18" charset="0"/>
                <a:cs typeface="Times New Roman" pitchFamily="18" charset="0"/>
              </a:rPr>
              <a:t>[…]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it-IT" altLang="it-IT" sz="2400" i="1" dirty="0" smtClean="0">
                <a:latin typeface="Cambria" panose="02040503050406030204" pitchFamily="18" charset="0"/>
                <a:cs typeface="Times New Roman" pitchFamily="18" charset="0"/>
              </a:rPr>
              <a:t>Queste </a:t>
            </a:r>
            <a:r>
              <a:rPr lang="it-IT" altLang="it-IT" sz="2400" i="1" dirty="0">
                <a:latin typeface="Cambria" panose="02040503050406030204" pitchFamily="18" charset="0"/>
                <a:cs typeface="Times New Roman" pitchFamily="18" charset="0"/>
              </a:rPr>
              <a:t>son di quelle difficoltà che derivano dal discorrere che noi facciamo intorno agli infiniti, dandogli quegli attributi che noi diamo alle cose finite e terminate; il che penso sia inconveniente, perché stimo che questi attributi di maggioranza, minorità o egualità non </a:t>
            </a:r>
            <a:r>
              <a:rPr lang="it-IT" altLang="it-IT" sz="2400" i="1" dirty="0" err="1">
                <a:latin typeface="Cambria" panose="02040503050406030204" pitchFamily="18" charset="0"/>
                <a:cs typeface="Times New Roman" pitchFamily="18" charset="0"/>
              </a:rPr>
              <a:t>convenghino</a:t>
            </a:r>
            <a:r>
              <a:rPr lang="it-IT" altLang="it-IT" sz="2400" i="1" dirty="0">
                <a:latin typeface="Cambria" panose="02040503050406030204" pitchFamily="18" charset="0"/>
                <a:cs typeface="Times New Roman" pitchFamily="18" charset="0"/>
              </a:rPr>
              <a:t> agl’</a:t>
            </a:r>
            <a:r>
              <a:rPr lang="it-IT" altLang="it-IT" sz="2400" i="1" dirty="0" err="1">
                <a:latin typeface="Cambria" panose="02040503050406030204" pitchFamily="18" charset="0"/>
                <a:cs typeface="Times New Roman" pitchFamily="18" charset="0"/>
              </a:rPr>
              <a:t>i’nfiniti</a:t>
            </a:r>
            <a:r>
              <a:rPr lang="it-IT" altLang="it-IT" sz="2400" i="1" dirty="0">
                <a:latin typeface="Cambria" panose="02040503050406030204" pitchFamily="18" charset="0"/>
                <a:cs typeface="Times New Roman" pitchFamily="18" charset="0"/>
              </a:rPr>
              <a:t>…”</a:t>
            </a:r>
            <a:r>
              <a:rPr lang="it-IT" altLang="it-IT" sz="2400" i="1" dirty="0">
                <a:latin typeface="Cambria" panose="02040503050406030204" pitchFamily="18" charset="0"/>
              </a:rPr>
              <a:t> </a:t>
            </a:r>
            <a:endParaRPr lang="it-IT" sz="2400" dirty="0"/>
          </a:p>
        </p:txBody>
      </p:sp>
      <p:sp>
        <p:nvSpPr>
          <p:cNvPr id="10" name="AutoShape 2" descr="data:image/jpeg;base64,/9j/4AAQSkZJRgABAQAAAQABAAD/2wCEAAkGBhQSERUUExQUFBUWFxcXGBQXGBcYGhgWGBcXFxcYGBwYHCYeGhokGhcXHy8gIycpLCwsGB4xNTAqNSYrLCkBCQoKDgwOGA8PFykcHCQpKSkpKSkpKSkpLCkpKSwsLCkpKSksKSwsLCksKSwsKSkpKSwpKSkpLCkpLCkpKSksKf/AABEIAP0AxwMBIgACEQEDEQH/xAAbAAACAwEBAQAAAAAAAAAAAAACAwABBAUGB//EADwQAAEDAgQDBgUDAwMDBQAAAAEAAhEDIQQSMUEFUWEicYGRsfAGE6HB0TLh8RRCUgcjYnKCshUzY5Ki/8QAGQEAAwEBAQAAAAAAAAAAAAAAAAECAwQF/8QAIxEBAQACAgMAAgIDAAAAAAAAAAECEQMhEjFBEyIE8DJRcf/aAAwDAQACEQMRAD8A8niOJvJJLpN7mB9tOnVYzxB4ktcduvXeVmfz2QB+yztU1VcdUdcucbHp6JVOu9t5M3+vekfMlU4hLQMfiHaEme+LJf8AUutcnxKAn34ISTySsMx1U7/lGKo/jdZySVGuU6NodVtooa5SXXUaSEAwVehRF8+SS89VReedktBrbCqUhpjc/RGDO5U2KNa1MbTJ1QUTOpMeH4T2jqff7KKNBNFKNLoVvaJQ1WJbPTC+l0S3UyPwtb5SnT/P8KpS0zPCDL0Wp1NBkVQtM5ZyQFye8pFZlk4WgfMj91Et4+qtaRNdd7OXX9kgU+/37+i0vshZgqjm5gLQTqASB+ogEy4C8kAxHQrT1Oy9s+T3/KF7TZaTgXBrHEQ185SehgzygwixHD3Uz2i0dt7DeYcyM0xsMwv5Kdw9MopqNprbjOFuph2Yt7LwwgGSHEFwGkGwKIcLINMGpSHzA1zZLwIcYBJyQLgzyWflFac/KgLbrc3CODntd2XMsWmZzZg3LYfqnnGhQYmhl3a7XSeyQYIMgb7ix2KNnogMUhE0qi5ABkVNZCJ1RZKmLJ0HijsNJcABNlX9U0b+S5pueaP5JjRPxgdWjjmDdbKVYO6+K8zUokbHvQ0cQ5hlpSvHv1T3r29hSKOo6VyOG8YDrOsV2XCy58pcb2uds72pRCeQlPFktjRL2rPVN056UGrSJLc9C8WRvppcFVCpVeibKKsS4qLTHemddKqJldAU2VXNcXtYBRDf1saRUYwtAIdctcQDYf3HkVhJEn+VBgamUuyuiASQNAdCeQPPdaZQSug7EsfSqUtMsOplzgQXNGQtEAZczL6kSxqribWvzf7tP/3qzpmZbUyXsP8AieqwjA1M7WZSHOy5W2BOaC03MX70FXDuGUmIcJBzNMiS2bEwJB15LPU+VW66PEarKnzP9xvaqUnAnPtSc1/9uziB6JGOe11OkBUaclPLAY7NJqPMEloBEEbmLwlYzhb6U54BD3MIDgYc0DMLf9Q800cHeXhmamXuy5Rm1zhpbqNw4eaz1J9V2XjMcHtbr8y2d3PIMrHTzykg9Wg7quKYptQyA0GXdoNylw2L2/pz6yW2MlLw+Ec+QImWiDqS4kADrYm8WBS8Th8sdprgRILSdL6ggEG2hCck2OyQFEWVQNVETUY5xDGglzrQFtr/AA0+nAeCJEz0Xp/gH4fzl1d40s3w39V7/FfCwrNki8e9Vy582XlrF1YcWPjvJ8QfhGhxi34XQ4Xww1TA8rwvZ1f9OH/M0hh6i3TXoPr4+r4R8J06AmJMalTlyWzpePHJXzDH/DkC7YXluI4As1EL7pxjCtLSCAV4j4h4S3J4E7deijj5rjdVefHMp0+Y5i0ghes4PjvmUgbSLGPovMY+jlJC2/DGKioWn+4fUX/K7uTHyw24Mf1y09K9qz1AtbhZIqBcka1gr00NMJ1VDRbZab6SCoYhKITawuhy2VQrGLGCytMrssVS2xvTOxpBseUn6rt4mkyrXquNQNpvJLSHNALS5sMIJkQ3Y6FgXDebHqU+lhnOa5zQSGCXH/ETAJ6SQtcomOrTxrKj6b5yGnWBh7myabqmY5TAByuzGOTt4WPEYWadMfMpy1jwRmBIIfUcNJmcw00WP+ldkzx2Q4Nm36iJjnoCfBdLh+GyFzX0G1HDLIfU+XlDhIgh7ZcfERssrNely7O4vUZULoqNvWe+Yfdr2U7/AKdZaVl4lXDsha5ktp0x2Q8OLmsptMkiLQYPRbKvy2gk4SmI5YhxgyG3AeTqR5rmDBOc1z2gQG53AG7W5gyY1gOI8ws5r+6VTsRxBpq06jS5rswqPygWq75Z2kZv+8jZK4jVa9zS1rA7L2ywFrC7MbhpHZ7MTAAnRVQ4a55aAWAu0kxcktaDsCSDHdss78O4SToHZTcfqva2uh0+4Tkg7C4ISUQUA2VJfX/g3CZcMwW0bPl/PmvX4aIXkPhPFD5FMH/BvovU4arf7Lz8L29DOdH2v3oMQ5uUo7SbhYsfjWtF3QqyuonGbricQdqSRHgvHcZrZqZnYleq4hiw8QHNPSy8Vxh0OyxB3jkd1hj3W2XUeF45UzEW9yf2WTgjyK7I/wAoWvi9MB8DTZZuC05rs/6l62OvxvNz/wA3tHCUqq1OAslOGq4o1rFXZ6IWsstNRqWRFlcqWWo1V8tOeFRaq2TDXFne9womVBcqLXC9MqmaRot3D8T8vMbHQZSf1AyHg9C0keKwiQjldN7iHSfUphrg10tFRjmB1nODW1TfrLmjx6LNiMUKjGEntt7BBm7RdjpiJElvOGt1WEu32lSq4T2ZjaYnxUePapW5uIANQ2M6SDB7YdO2wTcLxMNexxENgse1oiWPLg6J3yunvA5LmtqdyuVncVSurw/iLWF4Ia5riwGm9mYFjZ3F2vjQiNTdc+oG3yzMmAYs3a/+XhCBoVgJa0aioRZHCHKmT6Dg8NlpMc2t8txY09vLlAIsCT3Lq8O4zWp1GtqFrmuNnsIc121iOqrg3CQ7C4ercOyZS6dAQI2O38rfw74dZSgMB7ZGptYhxcBAvb9RvdeZp60s/wBdGca4y5lORIJsPtsvMMZUqOJrVQ0TOUmLztDSZ8N16biYFauGnRoI79gn4rhDXNeco/3IzgdNBzGgKU7p9Senjca2hkmk4zaC0h7T0kCfMBcqpgqhYarwcpB7R3kr2eA+GWB4im1rGjldxNgL7fRJ+JqzX0hERpp5+iN6VrfT49xyzls4Lw8AB7gSTBEGMoNge/dTjGGzVmjut4rv8IcMhNsweGlveCPuuvPks45I5uHhmXJlcl1WFry08z9FnJWzGVMzyRpfymB9Fjqa2UTuOfOaysgSlPTixC5icQzlqEp6UmGFzNfe6iZirAx7uotsb0zsiVn+/NLzQETmoDYLrZBc23d+f3S3NPemu9+arJZI4WGpgCIN80bGLO1UEGqsqPoghSoYbZR7UYCpyVEfcPhVkYekNIps/wDEJ9d2YufIgS2T0199y4nAOJhuGbfYDfbRcjj2NNRrjT7Adqy8OjcXsfX6rzbnOo9XDDvbpU8TBNSWxOm/Uheiw9QFoc07aeS+X4ThujnFwm2VsjzJMr2vC+MNJFM9kgANvYtG3fuFEsla8k33p0cbiiQQvI8aqiI0A6Lv8VxMSvEcYxhglK7yq8NY4vNY+Pns8F26GANJgk3dDvG/pdeZq4n/AHQ46BemocRbVDCNA0tHMyZuunPG9T45cOTHGZX78BlugjVaKmiWBbkqcdILeaCZCfVakAQEQqAtSAIC0gJdRlvfNMmCodTsoiqjUe9VS1x9MrAg9lK1Rf2noSPcoAV2MkIVwodlcqaqLDffvwVtKGETVChm6oMVhiY1I0iyDdOcLfwllpMAaqab1vCeKBlBoN4OkrTUxBqlrWsFrkFwaSNdT7ugxHAHMrilIIaxs7SYXozgqZBeWNc4xqBYAbLys9TLt7OFnjL7eexWNfTAzsaO5wOndKRWxYeJBhwgtI5jUHrdeowfDqT2dtrQe7nK5XxLh6dNkMERuIA9/lLyh2S3rpWJ40KlJr9CR2u8WP1XkOMYyZ+yT/6iQCAbE/hYKpL/ADW/Hx6u6w5OTeOoxinmJ6wAtmFxjcOQH2a7fWCuvhuCGmwPeDLv0jpuT6BeT+JqwNTKNG+p2XZj+98fjhzvjNvbNOYSLymU6Vrrh/CONz0cp1Zb/t2/C7ocZ37lhlPG2Kl3NluZdKqjkFrexA5llMp2MmRJfutdZsNWKLKk1mq05B5qJgb3ez+yiuXUTrbL06+7JLgml2t9z6oCLLucoCVSKLIoU1SoTabEDG3Tg7vUVUU2mmtVC/cEWVIwO711fgnADEY2mDdtOajgP7skZQemfKFxcZWhh56DxXd/0sxkY4tEQ+lUaTygZ5t1aPNPXWxvuR6Ti2PjFVCTJk38hHlZG7igE+9vwuRxPEgVHbSfTl4+i5jsUffvkvJyx8rt7ON1NPUP4iMotEesflcHivGMzIJvBWV/EHaTukfIzEl3L0v+E8OOS9jPk/Xpy8LgX1XQ0E+HMwvbYTgdLBsDqwDqxHZpnaf7neVm+aT8P06jA51PLS/+RwktG+WxjvidLouIOptBq1HFwaJdUdqbmGtE2JO5XXvbgrNx/iYp0i+pqZyjdx590+i+W1Hl7i91ySSe9dDjvF316hc6wH6WjQDYDwXLJXZxYeM39cnJn5NHDuJOovzNPeNiORXuuG8fp17CzgJylfOgFq4fiTTe14/tIPhyRy8Uz7+lhyXHr4+myhzLkYLj9OqYBv8A4mx8Oa6ZfaVwXGz265ZfQqrQRC59SnFtl0KbwVjrD8pCshYojG829hRa4+mNc4tF9tVbhb7Komb81Q2C7nOmTRHEoPfqiCmqXCZTCUGp71FVBDwlKxeMDBP0WXF8RDORPn5riVaxc4klPHDYuWmvEY1z7ny9F2f9OsZ8vHUpMZiW/wD3aWj6kLzbhDVt4PjPl1GVBqx2bxBC0yn62Ixve3034j4eG5q1VwYz/HUk/wCLeZn0Xjn40F8gwJMSsnHfiipiHZqpmJysAAa2SSfM3XIdVOrpnbouTH+P9rry/kX1HtuF4EV/0OaY5G4PdruvUcO+DM7m5qgDbExy1Pv8L48MRF2kjnGx/C99/p78Xuaf6eq/sPkNLjcEQYk6AgnxSvB49n+fy61p7Dj9ClSpnthtGmIN/wBbhqdLnbxXyb4j+JHYh0AZabf0t+knm4812f8AUPj4e8UGfpp3dG7joO4T5leKF1txYS/sx5M7OkcEPy06mydNN/x7/KTXqRb2F0RzlPaoB197Kmg9yoFMCj3K73C/iVzOzU7Tee4/K4bXCFdR8jTxUZYzLqqxys9PfUMU14BYZGxBRVzPgvDcL4m6i+RcHVvP916/CY9tZuZviNI71xcnFcP+OnHkmUW5ytWW7+vKyiWPpFc1l/qhIsEWf36q3hdt9sQxyVnqrlLqPSMOJxYYJ32XJxGNc7U+A99VMXiJcZ8Eho1utJjpNqnuEK2tQFXmuqIyu+wF1VN0A7nb8oXt0nl+VTH72SA20tyn1GmByJ7lmaATspW1iba+PsJGO413Cum+DZCap380Oce9oS0F1nyecomjv9/ZVrAi/L378kbyGAk6+nRAVVfkb3z4mVja2TJ3Vk5ru8APoO5GwSFRKDZC0U8EYk279Sn4TC76osTi7w3X8JBjOHv9kuo4gRYLpNhjZd59T6rH8h1QzBgaxBgbxzIGyAxtA3PgFqweMdTOZtve6zPbDiBcCYPNU0J2bD2PDeNNfYWPVReVomNLmNL/AGUWH4Z8aeb0Q9+/e6YNEum6fRNnqtKkMrDjHR781MXioMdFiqvJuqmJWs9Y37lY08lb3XVkdnx/KsgjklkprW296JYCQU10m5RtMbW5clVSnp6KZIsgGU4kX81cTJ1v5oWtJnpdFlIF9727lIKc3mqy2RlC4/wbfZMGUq2W5EkD67LKSXGSipj33KFiAtjVrwtGSkU2LpUQI6pUCxLwxv3QYTCWzO1I0jY6fRZq5zuAm037ra+NvBdDF4jK0DTMJty/eyQc6ucxsJA2HIanvSngf2EZSO6COY21+qbnLQ4HeDbTS3cRpPI9yyNZmPKBJ8FQCZOt4RWVGff3UDZ0iR9UAdFpJgax00VJtKkc02mNBdRGw9DTYB0/eVRqAanqrz7/AE93XKxr5dI0UybO9LxBDiT4en1SYVvOkBW0zdWRbmX8lTmQjLtkFR2l0AKURdMKoiUwEdFYF1Zara1IGMET5ef8IKuvdbyRt2PX00QgjqkCy1UWnkmmmrDUbBTKJOyssT2BRzUtgFNlloLuwlsCmJqiI5pAjDsmoGnx6blaKjvmOPIAk8gBYTfTms+GMB7t9PNShVgOG53/AHTBNRkGN5sJ08UbRtIjXvMb90qqIsSe4d/8SqI5CI9jxTAXan3P4Vs+3RU8anWN+huCnUxDZO9h3oDVgDNRs21vy1VpfDL1mz/y36HkojRbb8RiRp7lc/qm4n9RKAu9EGkG3v3oiLYEKF0KnOQCCFQCdUslwmFSrI2HsqiVQddAXkPv3ZXugJnUfbuVh1/ZQGgOgeB+sjklsHSepUqVZdbTkNY21RsjnP8AxMg/hILFNGaSA4iNo2iITcPXDrKQgZCL+nlMyhX3pABpDL3XWHFCQOei3VNFlqNmU4GRr4aRzKpxtyQ5bq3hUDgIF9hm8/f1VMPZ68+p199ENZ208vHRUT2ANz7+yQD0F/wib/8ArToBzV1BEAaiP4UDTqTII16jZAacLS7Qg+Ph+6iHMBY7fwogDqOP7IWGNURVZJ8Ewa5tkqEbH2UKRhqaIAjchFgqIBVFv1KMlCXoAQ0jZRioGOiNjo1v79UADCERJgjbkboWNm8FQb380gnzYtE6wDcDuGxTMI45tI/G/ekzzTKbo0RQ6Lqkaapbq3NIZWVPqSpBxqeKzYkkaaIw7xQPcO7yQGcq3onU7yFW6o1OueaNpvJ0H8ISI3UYbTyQBxAJOt/NU1xgN+ndohIkph09+CQaMJIcIN738I/KiHDNuOo38TsoglvEfhUxylTdSn/P5Qa0TgqJQkoC3JZ0VvchlOEjnWUIPvzUeqbfmgKiysafREZAt9VC+ANLICqjbmyC8fm/qrDp71ecoBZqEgAmwmByRNA9+SsuH7flQJGjVcKZUICYGAUNSj58kTBdGZ1hIM4ETsgdYJr3ylk6phTdETmckI0RoC22mEQHqgJ5KN2SDbh23E/T91SKiBmg3solsFuubx3+O6oRz1RPEn6+KDJt73VkINCKowbKmog1SZTmoQ1Nc1Dp5ICsqNtJG1tpV5UAl7EDqYnuWljZ9Pfkl1hc9/ogE/LBk/bRA6nyWljQm4mhAmZuEbDFSpX5/RG2lyWpg2QOGyAQGKwOseCf8uwVspAnwJQGZ08/RW1p81p+QIPl5IAyDZAZi2UIZqVsZSm3uwVGgNO5AZI6InM38Vo+VcBE/CwYTDKAmMZdOdSA8unNacJgMwmY127uqVBTadwonNpW10USD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" name="AutoShape 4" descr="data:image/jpeg;base64,/9j/4AAQSkZJRgABAQAAAQABAAD/2wCEAAkGBhQSERUUExQUFBUWFxcXGBQXGBcYGhgWGBcXFxcYGBwYHCYeGhokGhcXHy8gIycpLCwsGB4xNTAqNSYrLCkBCQoKDgwOGA8PFykcHCQpKSkpKSkpKSkpLCkpKSwsLCkpKSksKSwsLCksKSwsKSkpKSwpKSkpLCkpLCkpKSksKf/AABEIAP0AxwMBIgACEQEDEQH/xAAbAAACAwEBAQAAAAAAAAAAAAACAwABBAUGB//EADwQAAEDAgQDBgUDAwMDBQAAAAEAAhEDIQQSMUEFUWEicYGRsfAGE6HB0TLh8RRCUgcjYnKCshUzY5Ki/8QAGQEAAwEBAQAAAAAAAAAAAAAAAAECAwQF/8QAIxEBAQACAgMAAgIDAAAAAAAAAAECEQMhEjFBEyIE8DJRcf/aAAwDAQACEQMRAD8A8niOJvJJLpN7mB9tOnVYzxB4ktcduvXeVmfz2QB+yztU1VcdUdcucbHp6JVOu9t5M3+vekfMlU4hLQMfiHaEme+LJf8AUutcnxKAn34ISTySsMx1U7/lGKo/jdZySVGuU6NodVtooa5SXXUaSEAwVehRF8+SS89VReedktBrbCqUhpjc/RGDO5U2KNa1MbTJ1QUTOpMeH4T2jqff7KKNBNFKNLoVvaJQ1WJbPTC+l0S3UyPwtb5SnT/P8KpS0zPCDL0Wp1NBkVQtM5ZyQFye8pFZlk4WgfMj91Et4+qtaRNdd7OXX9kgU+/37+i0vshZgqjm5gLQTqASB+ogEy4C8kAxHQrT1Oy9s+T3/KF7TZaTgXBrHEQ185SehgzygwixHD3Uz2i0dt7DeYcyM0xsMwv5Kdw9MopqNprbjOFuph2Yt7LwwgGSHEFwGkGwKIcLINMGpSHzA1zZLwIcYBJyQLgzyWflFac/KgLbrc3CODntd2XMsWmZzZg3LYfqnnGhQYmhl3a7XSeyQYIMgb7ix2KNnogMUhE0qi5ABkVNZCJ1RZKmLJ0HijsNJcABNlX9U0b+S5pueaP5JjRPxgdWjjmDdbKVYO6+K8zUokbHvQ0cQ5hlpSvHv1T3r29hSKOo6VyOG8YDrOsV2XCy58pcb2uds72pRCeQlPFktjRL2rPVN056UGrSJLc9C8WRvppcFVCpVeibKKsS4qLTHemddKqJldAU2VXNcXtYBRDf1saRUYwtAIdctcQDYf3HkVhJEn+VBgamUuyuiASQNAdCeQPPdaZQSug7EsfSqUtMsOplzgQXNGQtEAZczL6kSxqribWvzf7tP/3qzpmZbUyXsP8AieqwjA1M7WZSHOy5W2BOaC03MX70FXDuGUmIcJBzNMiS2bEwJB15LPU+VW66PEarKnzP9xvaqUnAnPtSc1/9uziB6JGOe11OkBUaclPLAY7NJqPMEloBEEbmLwlYzhb6U54BD3MIDgYc0DMLf9Q800cHeXhmamXuy5Rm1zhpbqNw4eaz1J9V2XjMcHtbr8y2d3PIMrHTzykg9Wg7quKYptQyA0GXdoNylw2L2/pz6yW2MlLw+Ec+QImWiDqS4kADrYm8WBS8Th8sdprgRILSdL6ggEG2hCck2OyQFEWVQNVETUY5xDGglzrQFtr/AA0+nAeCJEz0Xp/gH4fzl1d40s3w39V7/FfCwrNki8e9Vy582XlrF1YcWPjvJ8QfhGhxi34XQ4Xww1TA8rwvZ1f9OH/M0hh6i3TXoPr4+r4R8J06AmJMalTlyWzpePHJXzDH/DkC7YXluI4As1EL7pxjCtLSCAV4j4h4S3J4E7deijj5rjdVefHMp0+Y5i0ghes4PjvmUgbSLGPovMY+jlJC2/DGKioWn+4fUX/K7uTHyw24Mf1y09K9qz1AtbhZIqBcka1gr00NMJ1VDRbZab6SCoYhKITawuhy2VQrGLGCytMrssVS2xvTOxpBseUn6rt4mkyrXquNQNpvJLSHNALS5sMIJkQ3Y6FgXDebHqU+lhnOa5zQSGCXH/ETAJ6SQtcomOrTxrKj6b5yGnWBh7myabqmY5TAByuzGOTt4WPEYWadMfMpy1jwRmBIIfUcNJmcw00WP+ldkzx2Q4Nm36iJjnoCfBdLh+GyFzX0G1HDLIfU+XlDhIgh7ZcfERssrNely7O4vUZULoqNvWe+Yfdr2U7/AKdZaVl4lXDsha5ktp0x2Q8OLmsptMkiLQYPRbKvy2gk4SmI5YhxgyG3AeTqR5rmDBOc1z2gQG53AG7W5gyY1gOI8ws5r+6VTsRxBpq06jS5rswqPygWq75Z2kZv+8jZK4jVa9zS1rA7L2ywFrC7MbhpHZ7MTAAnRVQ4a55aAWAu0kxcktaDsCSDHdss78O4SToHZTcfqva2uh0+4Tkg7C4ISUQUA2VJfX/g3CZcMwW0bPl/PmvX4aIXkPhPFD5FMH/BvovU4arf7Lz8L29DOdH2v3oMQ5uUo7SbhYsfjWtF3QqyuonGbricQdqSRHgvHcZrZqZnYleq4hiw8QHNPSy8Vxh0OyxB3jkd1hj3W2XUeF45UzEW9yf2WTgjyK7I/wAoWvi9MB8DTZZuC05rs/6l62OvxvNz/wA3tHCUqq1OAslOGq4o1rFXZ6IWsstNRqWRFlcqWWo1V8tOeFRaq2TDXFne9womVBcqLXC9MqmaRot3D8T8vMbHQZSf1AyHg9C0keKwiQjldN7iHSfUphrg10tFRjmB1nODW1TfrLmjx6LNiMUKjGEntt7BBm7RdjpiJElvOGt1WEu32lSq4T2ZjaYnxUePapW5uIANQ2M6SDB7YdO2wTcLxMNexxENgse1oiWPLg6J3yunvA5LmtqdyuVncVSurw/iLWF4Ia5riwGm9mYFjZ3F2vjQiNTdc+oG3yzMmAYs3a/+XhCBoVgJa0aioRZHCHKmT6Dg8NlpMc2t8txY09vLlAIsCT3Lq8O4zWp1GtqFrmuNnsIc121iOqrg3CQ7C4ercOyZS6dAQI2O38rfw74dZSgMB7ZGptYhxcBAvb9RvdeZp60s/wBdGca4y5lORIJsPtsvMMZUqOJrVQ0TOUmLztDSZ8N16biYFauGnRoI79gn4rhDXNeco/3IzgdNBzGgKU7p9Senjca2hkmk4zaC0h7T0kCfMBcqpgqhYarwcpB7R3kr2eA+GWB4im1rGjldxNgL7fRJ+JqzX0hERpp5+iN6VrfT49xyzls4Lw8AB7gSTBEGMoNge/dTjGGzVmjut4rv8IcMhNsweGlveCPuuvPks45I5uHhmXJlcl1WFry08z9FnJWzGVMzyRpfymB9Fjqa2UTuOfOaysgSlPTixC5icQzlqEp6UmGFzNfe6iZirAx7uotsb0zsiVn+/NLzQETmoDYLrZBc23d+f3S3NPemu9+arJZI4WGpgCIN80bGLO1UEGqsqPoghSoYbZR7UYCpyVEfcPhVkYekNIps/wDEJ9d2YufIgS2T0199y4nAOJhuGbfYDfbRcjj2NNRrjT7Adqy8OjcXsfX6rzbnOo9XDDvbpU8TBNSWxOm/Uheiw9QFoc07aeS+X4ThujnFwm2VsjzJMr2vC+MNJFM9kgANvYtG3fuFEsla8k33p0cbiiQQvI8aqiI0A6Lv8VxMSvEcYxhglK7yq8NY4vNY+Pns8F26GANJgk3dDvG/pdeZq4n/AHQ46BemocRbVDCNA0tHMyZuunPG9T45cOTHGZX78BlugjVaKmiWBbkqcdILeaCZCfVakAQEQqAtSAIC0gJdRlvfNMmCodTsoiqjUe9VS1x9MrAg9lK1Rf2noSPcoAV2MkIVwodlcqaqLDffvwVtKGETVChm6oMVhiY1I0iyDdOcLfwllpMAaqab1vCeKBlBoN4OkrTUxBqlrWsFrkFwaSNdT7ugxHAHMrilIIaxs7SYXozgqZBeWNc4xqBYAbLys9TLt7OFnjL7eexWNfTAzsaO5wOndKRWxYeJBhwgtI5jUHrdeowfDqT2dtrQe7nK5XxLh6dNkMERuIA9/lLyh2S3rpWJ40KlJr9CR2u8WP1XkOMYyZ+yT/6iQCAbE/hYKpL/ADW/Hx6u6w5OTeOoxinmJ6wAtmFxjcOQH2a7fWCuvhuCGmwPeDLv0jpuT6BeT+JqwNTKNG+p2XZj+98fjhzvjNvbNOYSLymU6Vrrh/CONz0cp1Zb/t2/C7ocZ37lhlPG2Kl3NluZdKqjkFrexA5llMp2MmRJfutdZsNWKLKk1mq05B5qJgb3ez+yiuXUTrbL06+7JLgml2t9z6oCLLucoCVSKLIoU1SoTabEDG3Tg7vUVUU2mmtVC/cEWVIwO711fgnADEY2mDdtOajgP7skZQemfKFxcZWhh56DxXd/0sxkY4tEQ+lUaTygZ5t1aPNPXWxvuR6Ti2PjFVCTJk38hHlZG7igE+9vwuRxPEgVHbSfTl4+i5jsUffvkvJyx8rt7ON1NPUP4iMotEesflcHivGMzIJvBWV/EHaTukfIzEl3L0v+E8OOS9jPk/Xpy8LgX1XQ0E+HMwvbYTgdLBsDqwDqxHZpnaf7neVm+aT8P06jA51PLS/+RwktG+WxjvidLouIOptBq1HFwaJdUdqbmGtE2JO5XXvbgrNx/iYp0i+pqZyjdx590+i+W1Hl7i91ySSe9dDjvF316hc6wH6WjQDYDwXLJXZxYeM39cnJn5NHDuJOovzNPeNiORXuuG8fp17CzgJylfOgFq4fiTTe14/tIPhyRy8Uz7+lhyXHr4+myhzLkYLj9OqYBv8A4mx8Oa6ZfaVwXGz265ZfQqrQRC59SnFtl0KbwVjrD8pCshYojG829hRa4+mNc4tF9tVbhb7Komb81Q2C7nOmTRHEoPfqiCmqXCZTCUGp71FVBDwlKxeMDBP0WXF8RDORPn5riVaxc4klPHDYuWmvEY1z7ny9F2f9OsZ8vHUpMZiW/wD3aWj6kLzbhDVt4PjPl1GVBqx2bxBC0yn62Ixve3034j4eG5q1VwYz/HUk/wCLeZn0Xjn40F8gwJMSsnHfiipiHZqpmJysAAa2SSfM3XIdVOrpnbouTH+P9rry/kX1HtuF4EV/0OaY5G4PdruvUcO+DM7m5qgDbExy1Pv8L48MRF2kjnGx/C99/p78Xuaf6eq/sPkNLjcEQYk6AgnxSvB49n+fy61p7Dj9ClSpnthtGmIN/wBbhqdLnbxXyb4j+JHYh0AZabf0t+knm4812f8AUPj4e8UGfpp3dG7joO4T5leKF1txYS/sx5M7OkcEPy06mydNN/x7/KTXqRb2F0RzlPaoB197Kmg9yoFMCj3K73C/iVzOzU7Tee4/K4bXCFdR8jTxUZYzLqqxys9PfUMU14BYZGxBRVzPgvDcL4m6i+RcHVvP916/CY9tZuZviNI71xcnFcP+OnHkmUW5ytWW7+vKyiWPpFc1l/qhIsEWf36q3hdt9sQxyVnqrlLqPSMOJxYYJ32XJxGNc7U+A99VMXiJcZ8Eho1utJjpNqnuEK2tQFXmuqIyu+wF1VN0A7nb8oXt0nl+VTH72SA20tyn1GmByJ7lmaATspW1iba+PsJGO413Cum+DZCap380Oce9oS0F1nyecomjv9/ZVrAi/L378kbyGAk6+nRAVVfkb3z4mVja2TJ3Vk5ru8APoO5GwSFRKDZC0U8EYk279Sn4TC76osTi7w3X8JBjOHv9kuo4gRYLpNhjZd59T6rH8h1QzBgaxBgbxzIGyAxtA3PgFqweMdTOZtve6zPbDiBcCYPNU0J2bD2PDeNNfYWPVReVomNLmNL/AGUWH4Z8aeb0Q9+/e6YNEum6fRNnqtKkMrDjHR781MXioMdFiqvJuqmJWs9Y37lY08lb3XVkdnx/KsgjklkprW296JYCQU10m5RtMbW5clVSnp6KZIsgGU4kX81cTJ1v5oWtJnpdFlIF9727lIKc3mqy2RlC4/wbfZMGUq2W5EkD67LKSXGSipj33KFiAtjVrwtGSkU2LpUQI6pUCxLwxv3QYTCWzO1I0jY6fRZq5zuAm037ra+NvBdDF4jK0DTMJty/eyQc6ucxsJA2HIanvSngf2EZSO6COY21+qbnLQ4HeDbTS3cRpPI9yyNZmPKBJ8FQCZOt4RWVGff3UDZ0iR9UAdFpJgax00VJtKkc02mNBdRGw9DTYB0/eVRqAanqrz7/AE93XKxr5dI0UybO9LxBDiT4en1SYVvOkBW0zdWRbmX8lTmQjLtkFR2l0AKURdMKoiUwEdFYF1Zara1IGMET5ef8IKuvdbyRt2PX00QgjqkCy1UWnkmmmrDUbBTKJOyssT2BRzUtgFNlloLuwlsCmJqiI5pAjDsmoGnx6blaKjvmOPIAk8gBYTfTms+GMB7t9PNShVgOG53/AHTBNRkGN5sJ08UbRtIjXvMb90qqIsSe4d/8SqI5CI9jxTAXan3P4Vs+3RU8anWN+huCnUxDZO9h3oDVgDNRs21vy1VpfDL1mz/y36HkojRbb8RiRp7lc/qm4n9RKAu9EGkG3v3oiLYEKF0KnOQCCFQCdUslwmFSrI2HsqiVQddAXkPv3ZXugJnUfbuVh1/ZQGgOgeB+sjklsHSepUqVZdbTkNY21RsjnP8AxMg/hILFNGaSA4iNo2iITcPXDrKQgZCL+nlMyhX3pABpDL3XWHFCQOei3VNFlqNmU4GRr4aRzKpxtyQ5bq3hUDgIF9hm8/f1VMPZ68+p199ENZ208vHRUT2ANz7+yQD0F/wib/8ArToBzV1BEAaiP4UDTqTII16jZAacLS7Qg+Ph+6iHMBY7fwogDqOP7IWGNURVZJ8Ewa5tkqEbH2UKRhqaIAjchFgqIBVFv1KMlCXoAQ0jZRioGOiNjo1v79UADCERJgjbkboWNm8FQb380gnzYtE6wDcDuGxTMI45tI/G/ekzzTKbo0RQ6Lqkaapbq3NIZWVPqSpBxqeKzYkkaaIw7xQPcO7yQGcq3onU7yFW6o1OueaNpvJ0H8ISI3UYbTyQBxAJOt/NU1xgN+ndohIkph09+CQaMJIcIN738I/KiHDNuOo38TsoglvEfhUxylTdSn/P5Qa0TgqJQkoC3JZ0VvchlOEjnWUIPvzUeqbfmgKiysafREZAt9VC+ANLICqjbmyC8fm/qrDp71ecoBZqEgAmwmByRNA9+SsuH7flQJGjVcKZUICYGAUNSj58kTBdGZ1hIM4ETsgdYJr3ylk6phTdETmckI0RoC22mEQHqgJ5KN2SDbh23E/T91SKiBmg3solsFuubx3+O6oRz1RPEn6+KDJt73VkINCKowbKmog1SZTmoQ1Nc1Dp5ICsqNtJG1tpV5UAl7EDqYnuWljZ9Pfkl1hc9/ogE/LBk/bRA6nyWljQm4mhAmZuEbDFSpX5/RG2lyWpg2QOGyAQGKwOseCf8uwVspAnwJQGZ08/RW1p81p+QIPl5IAyDZAZi2UIZqVsZSm3uwVGgNO5AZI6InM38Vo+VcBE/CwYTDKAmMZdOdSA8unNacJgMwmY127uqVBTadwonNpW10USD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150" name="Picture 6" descr="http://upload.wikimedia.org/wikipedia/commons/9/94/Galileo_Galilei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8451">
            <a:off x="7164264" y="729012"/>
            <a:ext cx="1330052" cy="1683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3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2800" dirty="0" smtClean="0"/>
              <a:t>Dal «+1» al concetto di insieme infinito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82453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it-IT" sz="2400" b="1" dirty="0" smtClean="0">
                <a:solidFill>
                  <a:srgbClr val="C00000"/>
                </a:solidFill>
              </a:rPr>
              <a:t>L’idea del «+1» porta al concetto di insieme infinito. </a:t>
            </a:r>
          </a:p>
          <a:p>
            <a:pPr marL="0" indent="0" algn="ctr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2400" dirty="0" smtClean="0"/>
              <a:t>Nel tentativo di definire e individuare le proprietà dell’insieme infinito</a:t>
            </a:r>
            <a:r>
              <a:rPr lang="it-IT" sz="2400" dirty="0"/>
              <a:t>, </a:t>
            </a:r>
            <a:r>
              <a:rPr lang="it-IT" sz="2400" dirty="0" smtClean="0"/>
              <a:t> </a:t>
            </a:r>
            <a:r>
              <a:rPr lang="it-IT" sz="2400" dirty="0"/>
              <a:t>fin dall’antichità, </a:t>
            </a:r>
            <a:r>
              <a:rPr lang="it-IT" sz="2400" dirty="0" smtClean="0"/>
              <a:t>filosofi, matematici e studiosi si sono misurati con fenomeni </a:t>
            </a:r>
            <a:r>
              <a:rPr lang="it-IT" sz="2400" dirty="0"/>
              <a:t>«al di là del credibile» ma non </a:t>
            </a:r>
            <a:r>
              <a:rPr lang="it-IT" sz="2400" dirty="0" smtClean="0"/>
              <a:t>assurdi, veri e propri paradossi</a:t>
            </a:r>
            <a:r>
              <a:rPr lang="it-IT" sz="2400" dirty="0"/>
              <a:t> </a:t>
            </a:r>
            <a:r>
              <a:rPr lang="it-IT" sz="2400" i="1" dirty="0" smtClean="0"/>
              <a:t>(paradosso</a:t>
            </a:r>
            <a:r>
              <a:rPr lang="it-IT" sz="2400" i="1" dirty="0"/>
              <a:t>, </a:t>
            </a:r>
            <a:r>
              <a:rPr lang="it-IT" sz="2400" dirty="0"/>
              <a:t>dal greco </a:t>
            </a:r>
            <a:r>
              <a:rPr lang="it-IT" sz="2400" i="1" dirty="0" err="1"/>
              <a:t>paràdoxos</a:t>
            </a:r>
            <a:r>
              <a:rPr lang="it-IT" sz="2400" i="1" dirty="0"/>
              <a:t>, </a:t>
            </a:r>
            <a:r>
              <a:rPr lang="it-IT" sz="2400" dirty="0"/>
              <a:t>significa </a:t>
            </a:r>
            <a:r>
              <a:rPr lang="it-IT" sz="2400" dirty="0" smtClean="0"/>
              <a:t>«contrari </a:t>
            </a:r>
            <a:r>
              <a:rPr lang="it-IT" sz="2400" dirty="0"/>
              <a:t>alla comune </a:t>
            </a:r>
            <a:r>
              <a:rPr lang="it-IT" sz="2400" dirty="0" smtClean="0"/>
              <a:t>opinio­ne»). </a:t>
            </a:r>
          </a:p>
          <a:p>
            <a:pPr marL="0" indent="0" algn="ctr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dirty="0" smtClean="0"/>
              <a:t>Ad esempio, un</a:t>
            </a:r>
            <a:r>
              <a:rPr lang="it-IT" sz="2400" b="1" i="1" dirty="0" smtClean="0"/>
              <a:t> </a:t>
            </a:r>
            <a:r>
              <a:rPr lang="it-IT" sz="2400" b="1" i="1" dirty="0"/>
              <a:t>fatto </a:t>
            </a:r>
            <a:r>
              <a:rPr lang="it-IT" sz="2400" b="1" i="1" dirty="0" smtClean="0"/>
              <a:t>«paradossale» </a:t>
            </a:r>
            <a:r>
              <a:rPr lang="it-IT" sz="2400" dirty="0" smtClean="0"/>
              <a:t>per l’insieme infinito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i="1" dirty="0" smtClean="0"/>
              <a:t>è che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b="1" i="1" dirty="0" smtClean="0"/>
              <a:t>una </a:t>
            </a:r>
            <a:r>
              <a:rPr lang="it-IT" sz="2400" b="1" i="1" dirty="0"/>
              <a:t>parte può essere equiva­lente al tutto</a:t>
            </a:r>
            <a:r>
              <a:rPr lang="it-IT" sz="2400" i="1" dirty="0"/>
              <a:t>. </a:t>
            </a:r>
            <a:endParaRPr lang="it-IT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9312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2800" dirty="0" smtClean="0"/>
              <a:t>Dal «+1» al concetto di insieme infinito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7"/>
            <a:ext cx="8568952" cy="604867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 smtClean="0"/>
              <a:t>Il matematico Georg </a:t>
            </a:r>
            <a:r>
              <a:rPr lang="it-IT" sz="2400" dirty="0"/>
              <a:t>Cantor </a:t>
            </a:r>
            <a:r>
              <a:rPr lang="it-IT" sz="2400" dirty="0" smtClean="0"/>
              <a:t>(1845-1918) andò oltre le affermazioni di Galileo:  «Il </a:t>
            </a:r>
            <a:r>
              <a:rPr lang="it-IT" sz="2400" dirty="0"/>
              <a:t>tutto non può essere </a:t>
            </a:r>
            <a:r>
              <a:rPr lang="it-IT" sz="2400" i="1" dirty="0"/>
              <a:t>uguale </a:t>
            </a:r>
            <a:r>
              <a:rPr lang="it-IT" sz="2400" dirty="0"/>
              <a:t>a una sua parte</a:t>
            </a:r>
            <a:r>
              <a:rPr lang="it-IT" sz="2400" dirty="0" smtClean="0"/>
              <a:t>», superando l’ostacolo linguistico del termine «uguale» in due accezioni differenti. </a:t>
            </a:r>
          </a:p>
          <a:p>
            <a:pPr marL="0" indent="0" algn="just">
              <a:buNone/>
            </a:pPr>
            <a:r>
              <a:rPr lang="it-IT" sz="2400" dirty="0" smtClean="0"/>
              <a:t>Secondo la logica aristotelica, la </a:t>
            </a:r>
            <a:r>
              <a:rPr lang="it-IT" sz="2400" dirty="0"/>
              <a:t>parte non è mai </a:t>
            </a:r>
            <a:r>
              <a:rPr lang="it-IT" sz="2400" dirty="0" smtClean="0"/>
              <a:t>uguale/identica </a:t>
            </a:r>
            <a:r>
              <a:rPr lang="it-IT" sz="2400" dirty="0"/>
              <a:t>al </a:t>
            </a:r>
            <a:r>
              <a:rPr lang="it-IT" sz="2400" dirty="0" smtClean="0"/>
              <a:t>tutto, </a:t>
            </a:r>
            <a:r>
              <a:rPr lang="it-IT" sz="2400" dirty="0"/>
              <a:t>che la </a:t>
            </a:r>
            <a:r>
              <a:rPr lang="it-IT" sz="2400" dirty="0" smtClean="0"/>
              <a:t>contiene come parte </a:t>
            </a:r>
            <a:r>
              <a:rPr lang="it-IT" sz="2400" dirty="0"/>
              <a:t>e che ha perciò qualche elemento che </a:t>
            </a:r>
            <a:r>
              <a:rPr lang="it-IT" sz="2400" dirty="0" smtClean="0"/>
              <a:t>non è contenuto in quella parte.</a:t>
            </a:r>
          </a:p>
          <a:p>
            <a:pPr marL="0" indent="0" algn="just">
              <a:buNone/>
            </a:pPr>
            <a:r>
              <a:rPr lang="it-IT" sz="2400" dirty="0" smtClean="0"/>
              <a:t>Per Cantor, invece, </a:t>
            </a:r>
            <a:r>
              <a:rPr lang="it-IT" sz="2400" dirty="0"/>
              <a:t>la parte può </a:t>
            </a:r>
            <a:r>
              <a:rPr lang="it-IT" sz="2400" dirty="0" smtClean="0"/>
              <a:t>essere </a:t>
            </a:r>
            <a:r>
              <a:rPr lang="it-IT" sz="2400" dirty="0"/>
              <a:t>uguale </a:t>
            </a:r>
            <a:r>
              <a:rPr lang="it-IT" sz="2400" dirty="0" smtClean="0"/>
              <a:t>«quantitativamente» al </a:t>
            </a:r>
            <a:r>
              <a:rPr lang="it-IT" sz="2400" dirty="0"/>
              <a:t>tutto. </a:t>
            </a:r>
            <a:r>
              <a:rPr lang="it-IT" sz="2400" dirty="0" smtClean="0"/>
              <a:t> I numeri sono tanti, quanti sono i loro quadrati, i quali, d’altra parte, sono </a:t>
            </a:r>
            <a:r>
              <a:rPr lang="it-IT" sz="2400" dirty="0"/>
              <a:t>«meno» dei </a:t>
            </a:r>
            <a:r>
              <a:rPr lang="it-IT" sz="2400" dirty="0" smtClean="0"/>
              <a:t>numeri stessi. Ci </a:t>
            </a:r>
            <a:r>
              <a:rPr lang="it-IT" sz="2400" dirty="0"/>
              <a:t>sono </a:t>
            </a:r>
            <a:r>
              <a:rPr lang="it-IT" sz="2400" dirty="0" smtClean="0"/>
              <a:t>infatti  numeri </a:t>
            </a:r>
            <a:r>
              <a:rPr lang="it-IT" sz="2400" dirty="0"/>
              <a:t>non </a:t>
            </a:r>
            <a:r>
              <a:rPr lang="it-IT" sz="2400" dirty="0" smtClean="0"/>
              <a:t>quadrati.</a:t>
            </a:r>
          </a:p>
          <a:p>
            <a:pPr marL="0" indent="0" algn="ctr">
              <a:buNone/>
            </a:pPr>
            <a:r>
              <a:rPr lang="it-IT" sz="2400" dirty="0" smtClean="0"/>
              <a:t>L’apparente </a:t>
            </a:r>
            <a:r>
              <a:rPr lang="it-IT" sz="2400" dirty="0"/>
              <a:t>contraddizione </a:t>
            </a:r>
            <a:r>
              <a:rPr lang="it-IT" sz="2400" dirty="0" smtClean="0"/>
              <a:t>scompare se si intende l’aggettivo </a:t>
            </a:r>
            <a:r>
              <a:rPr lang="it-IT" sz="2400" b="1" dirty="0" smtClean="0">
                <a:solidFill>
                  <a:srgbClr val="C00000"/>
                </a:solidFill>
              </a:rPr>
              <a:t>«uguale», non come «identico» ma come «equipotente».</a:t>
            </a:r>
            <a:endParaRPr lang="it-IT" sz="2400" b="1" dirty="0">
              <a:solidFill>
                <a:srgbClr val="C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99682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3200" dirty="0" smtClean="0"/>
              <a:t>L’infinito e l’hotel </a:t>
            </a:r>
            <a:r>
              <a:rPr lang="it-IT" sz="3200" dirty="0" err="1" smtClean="0"/>
              <a:t>Hilbert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1071" y="905750"/>
            <a:ext cx="4176464" cy="3015527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2400" dirty="0" smtClean="0"/>
              <a:t>L’hotel «</a:t>
            </a:r>
            <a:r>
              <a:rPr lang="it-IT" sz="2400" dirty="0" err="1" smtClean="0"/>
              <a:t>Hilbert</a:t>
            </a:r>
            <a:r>
              <a:rPr lang="it-IT" sz="2400" dirty="0" smtClean="0"/>
              <a:t>» ha un numero infinito di stanze, ma… sono tutte occupate!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400" dirty="0" smtClean="0"/>
              <a:t>Quando si presenta un nuovo cliente, l’albergatore gli dice di poterlo certamente sistemare, provvedendo nel seguente modo: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211" y="980728"/>
            <a:ext cx="4382269" cy="2588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323528" y="3861048"/>
            <a:ext cx="84662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it-IT" sz="2400" dirty="0">
                <a:solidFill>
                  <a:prstClr val="black"/>
                </a:solidFill>
              </a:rPr>
              <a:t>Il cliente della camera n°0 viene spostato nella n°1, quello della n°1 viene invitato ad andare nella n°2, … e così via, chi sta nella camera </a:t>
            </a:r>
            <a:r>
              <a:rPr lang="it-IT" sz="2400" dirty="0" err="1">
                <a:solidFill>
                  <a:prstClr val="black"/>
                </a:solidFill>
              </a:rPr>
              <a:t>n°k</a:t>
            </a:r>
            <a:r>
              <a:rPr lang="it-IT" sz="2400" dirty="0">
                <a:solidFill>
                  <a:prstClr val="black"/>
                </a:solidFill>
              </a:rPr>
              <a:t>, viene spostato nella n°k+1… </a:t>
            </a:r>
          </a:p>
          <a:p>
            <a:pPr marL="342900" lvl="0" indent="-342900">
              <a:buFontTx/>
              <a:buChar char="-"/>
            </a:pPr>
            <a:r>
              <a:rPr lang="it-IT" sz="2400" dirty="0">
                <a:solidFill>
                  <a:prstClr val="black"/>
                </a:solidFill>
              </a:rPr>
              <a:t>Il cliente viene sistemato nella camera n°0 che è stata liberata</a:t>
            </a:r>
            <a:r>
              <a:rPr lang="it-IT" sz="2400" dirty="0" smtClean="0">
                <a:solidFill>
                  <a:prstClr val="black"/>
                </a:solidFill>
              </a:rPr>
              <a:t>…</a:t>
            </a:r>
          </a:p>
          <a:p>
            <a:pPr lvl="0"/>
            <a:r>
              <a:rPr lang="it-IT" sz="2400" dirty="0" smtClean="0">
                <a:solidFill>
                  <a:prstClr val="black"/>
                </a:solidFill>
              </a:rPr>
              <a:t>Questo paradosso fa capire (e si parla di numeri «</a:t>
            </a:r>
            <a:r>
              <a:rPr lang="it-IT" sz="2400" dirty="0" err="1" smtClean="0">
                <a:solidFill>
                  <a:prstClr val="black"/>
                </a:solidFill>
              </a:rPr>
              <a:t>trasfiniti</a:t>
            </a:r>
            <a:r>
              <a:rPr lang="it-IT" sz="2400" dirty="0" smtClean="0">
                <a:solidFill>
                  <a:prstClr val="black"/>
                </a:solidFill>
              </a:rPr>
              <a:t>» e di infinito       (</a:t>
            </a:r>
            <a:r>
              <a:rPr lang="it-IT" sz="2400" dirty="0" err="1" smtClean="0">
                <a:solidFill>
                  <a:prstClr val="black"/>
                </a:solidFill>
              </a:rPr>
              <a:t>aleph</a:t>
            </a:r>
            <a:r>
              <a:rPr lang="it-IT" sz="2400" dirty="0" smtClean="0">
                <a:solidFill>
                  <a:prstClr val="black"/>
                </a:solidFill>
              </a:rPr>
              <a:t> 0) il senso comune non ci aiuta più.</a:t>
            </a:r>
            <a:endParaRPr lang="it-IT" sz="2400" dirty="0">
              <a:solidFill>
                <a:prstClr val="black"/>
              </a:solidFill>
            </a:endParaRPr>
          </a:p>
        </p:txBody>
      </p:sp>
      <p:pic>
        <p:nvPicPr>
          <p:cNvPr id="1026" name="Picture 2" descr="H:\imag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213" y="5757622"/>
            <a:ext cx="37147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333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4683"/>
            <a:ext cx="8604448" cy="692696"/>
          </a:xfrm>
        </p:spPr>
        <p:txBody>
          <a:bodyPr/>
          <a:lstStyle/>
          <a:p>
            <a:r>
              <a:rPr lang="it-IT" sz="3600" dirty="0" smtClean="0"/>
              <a:t>Formalizziamo: cardinalità di insiemi</a:t>
            </a:r>
            <a:endParaRPr lang="it-IT" sz="3600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79512" y="1268760"/>
            <a:ext cx="8676456" cy="4320480"/>
          </a:xfrm>
        </p:spPr>
        <p:txBody>
          <a:bodyPr>
            <a:no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it-IT" altLang="it-IT" sz="2400" dirty="0">
                <a:cs typeface="Times New Roman" pitchFamily="18" charset="0"/>
              </a:rPr>
              <a:t>Dato un insieme contenente oggetti di natura qualsiasi ha senso porsi la domanda  “Quanti sono gli elementi di A?” oppure “A avrà più o meno elementi di un insieme B?” . Se A e B sono </a:t>
            </a:r>
            <a:r>
              <a:rPr lang="it-IT" altLang="it-IT" sz="2400" u="sng" dirty="0">
                <a:cs typeface="Times New Roman" pitchFamily="18" charset="0"/>
              </a:rPr>
              <a:t>finiti</a:t>
            </a:r>
            <a:r>
              <a:rPr lang="it-IT" altLang="it-IT" sz="2400" dirty="0">
                <a:cs typeface="Times New Roman" pitchFamily="18" charset="0"/>
              </a:rPr>
              <a:t>, indichiamo il numero di elementi dell’insieme con un numero </a:t>
            </a:r>
            <a:r>
              <a:rPr lang="it-IT" altLang="it-IT" sz="2400" dirty="0" smtClean="0">
                <a:cs typeface="Times New Roman" pitchFamily="18" charset="0"/>
              </a:rPr>
              <a:t>naturale e lo chiamiamo CARDINALITÀ dell’insieme.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altLang="it-IT" sz="2400" dirty="0" smtClean="0">
                <a:cs typeface="Times New Roman" pitchFamily="18" charset="0"/>
              </a:rPr>
              <a:t>Il </a:t>
            </a:r>
            <a:r>
              <a:rPr lang="it-IT" altLang="it-IT" sz="2400" dirty="0">
                <a:cs typeface="Times New Roman" pitchFamily="18" charset="0"/>
              </a:rPr>
              <a:t>procedimento appena descritto non è altro che il processo </a:t>
            </a:r>
            <a:r>
              <a:rPr lang="it-IT" altLang="it-IT" sz="2400" i="1" dirty="0">
                <a:cs typeface="Times New Roman" pitchFamily="18" charset="0"/>
              </a:rPr>
              <a:t>del contare</a:t>
            </a:r>
            <a:r>
              <a:rPr lang="it-IT" altLang="it-IT" sz="2400" i="1" dirty="0" smtClean="0">
                <a:cs typeface="Times New Roman" pitchFamily="18" charset="0"/>
              </a:rPr>
              <a:t>.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Si dice 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</a:rPr>
              <a:t>poi che 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un insieme A è </a:t>
            </a:r>
            <a:r>
              <a:rPr lang="it-IT" altLang="it-IT" sz="2400" u="sng" dirty="0">
                <a:latin typeface="Calibri" panose="020F0502020204030204" pitchFamily="34" charset="0"/>
                <a:cs typeface="Times New Roman" pitchFamily="18" charset="0"/>
              </a:rPr>
              <a:t>finito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 se è equipotente/</a:t>
            </a:r>
            <a:r>
              <a:rPr lang="it-IT" altLang="it-IT" sz="2400" dirty="0" err="1">
                <a:latin typeface="Calibri" panose="020F0502020204030204" pitchFamily="34" charset="0"/>
                <a:cs typeface="Times New Roman" pitchFamily="18" charset="0"/>
              </a:rPr>
              <a:t>equicardinale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 ad un insieme </a:t>
            </a:r>
          </a:p>
          <a:p>
            <a:pPr marL="0" indent="0" algn="just">
              <a:spcBef>
                <a:spcPct val="50000"/>
              </a:spcBef>
              <a:buNone/>
            </a:pP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{1,2,3,4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</a:rPr>
              <a:t>,…,k} 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 N 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  <a:sym typeface="Symbol" pitchFamily="18" charset="2"/>
              </a:rPr>
              <a:t>     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</a:rPr>
              <a:t>e 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si scrive</a:t>
            </a:r>
            <a:r>
              <a:rPr lang="it-IT" altLang="it-IT" sz="2400" dirty="0">
                <a:latin typeface="Calibri" panose="020F0502020204030204" pitchFamily="34" charset="0"/>
              </a:rPr>
              <a:t> </a:t>
            </a:r>
            <a:r>
              <a:rPr lang="it-IT" altLang="it-IT" sz="2400" dirty="0" smtClean="0">
                <a:latin typeface="Calibri" panose="020F0502020204030204" pitchFamily="34" charset="0"/>
              </a:rPr>
              <a:t>       |A|=|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</a:rPr>
              <a:t>{</a:t>
            </a:r>
            <a:r>
              <a:rPr lang="it-IT" altLang="it-IT" sz="2400" dirty="0">
                <a:latin typeface="Calibri" panose="020F0502020204030204" pitchFamily="34" charset="0"/>
                <a:cs typeface="Times New Roman" pitchFamily="18" charset="0"/>
              </a:rPr>
              <a:t>1,2,3,4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</a:rPr>
              <a:t>,…,k}|=  k </a:t>
            </a:r>
            <a:r>
              <a:rPr lang="it-IT" altLang="it-IT" sz="2400" dirty="0" smtClean="0">
                <a:latin typeface="Calibri" panose="020F0502020204030204" pitchFamily="34" charset="0"/>
                <a:cs typeface="Times New Roman" pitchFamily="18" charset="0"/>
                <a:sym typeface="Symbol"/>
              </a:rPr>
              <a:t>  N</a:t>
            </a:r>
            <a:endParaRPr lang="it-IT" altLang="it-IT" sz="2400" dirty="0">
              <a:latin typeface="Calibri" panose="020F0502020204030204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0175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4683"/>
            <a:ext cx="8604448" cy="692696"/>
          </a:xfrm>
        </p:spPr>
        <p:txBody>
          <a:bodyPr/>
          <a:lstStyle/>
          <a:p>
            <a:r>
              <a:rPr lang="it-IT" sz="3600" dirty="0" smtClean="0"/>
              <a:t>Formalizziamo: cardinalità di insiemi</a:t>
            </a:r>
            <a:endParaRPr lang="it-IT" sz="3600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79512" y="1484784"/>
            <a:ext cx="8676456" cy="3384376"/>
          </a:xfrm>
        </p:spPr>
        <p:txBody>
          <a:bodyPr>
            <a:noAutofit/>
          </a:bodyPr>
          <a:lstStyle/>
          <a:p>
            <a:pPr marL="0" indent="0" algn="just">
              <a:spcBef>
                <a:spcPct val="50000"/>
              </a:spcBef>
              <a:buNone/>
            </a:pPr>
            <a:r>
              <a:rPr lang="it-IT" altLang="it-IT" sz="2800" i="1" dirty="0" smtClean="0">
                <a:cs typeface="Times New Roman" pitchFamily="18" charset="0"/>
              </a:rPr>
              <a:t>Un </a:t>
            </a:r>
            <a:r>
              <a:rPr lang="it-IT" altLang="it-IT" sz="2800" i="1" dirty="0">
                <a:cs typeface="Times New Roman" pitchFamily="18" charset="0"/>
              </a:rPr>
              <a:t>insieme come quello dei quadrati, sottoinsieme proprio di N, </a:t>
            </a:r>
            <a:r>
              <a:rPr lang="it-IT" altLang="it-IT" sz="2800" i="1" dirty="0" smtClean="0">
                <a:cs typeface="Times New Roman" pitchFamily="18" charset="0"/>
              </a:rPr>
              <a:t>è </a:t>
            </a:r>
            <a:r>
              <a:rPr lang="it-IT" altLang="it-IT" sz="2800" b="1" i="1" dirty="0" smtClean="0">
                <a:cs typeface="Times New Roman" pitchFamily="18" charset="0"/>
              </a:rPr>
              <a:t>INFINITO</a:t>
            </a:r>
            <a:r>
              <a:rPr lang="it-IT" altLang="it-IT" sz="2800" i="1" dirty="0" smtClean="0">
                <a:cs typeface="Times New Roman" pitchFamily="18" charset="0"/>
              </a:rPr>
              <a:t> perché può essere messo in corrispondenza biunivoca con </a:t>
            </a:r>
            <a:r>
              <a:rPr lang="it-IT" altLang="it-IT" sz="2800" i="1" dirty="0">
                <a:cs typeface="Times New Roman" pitchFamily="18" charset="0"/>
              </a:rPr>
              <a:t>N</a:t>
            </a:r>
            <a:r>
              <a:rPr lang="it-IT" altLang="it-IT" sz="2800" i="1" dirty="0" smtClean="0">
                <a:cs typeface="Times New Roman" pitchFamily="18" charset="0"/>
              </a:rPr>
              <a:t>.</a:t>
            </a:r>
          </a:p>
          <a:p>
            <a:pPr marL="0" indent="0" algn="just">
              <a:spcBef>
                <a:spcPct val="50000"/>
              </a:spcBef>
              <a:buNone/>
            </a:pPr>
            <a:endParaRPr lang="it-IT" altLang="it-IT" sz="2800" i="1" dirty="0"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it-IT" altLang="it-IT" sz="2800" dirty="0" smtClean="0">
                <a:cs typeface="Times New Roman" pitchFamily="18" charset="0"/>
              </a:rPr>
              <a:t>In generale, un </a:t>
            </a:r>
            <a:r>
              <a:rPr lang="it-IT" altLang="it-IT" sz="2800" dirty="0">
                <a:cs typeface="Times New Roman" pitchFamily="18" charset="0"/>
              </a:rPr>
              <a:t>insieme A </a:t>
            </a:r>
            <a:r>
              <a:rPr lang="it-IT" altLang="it-IT" sz="2800" dirty="0" smtClean="0">
                <a:cs typeface="Times New Roman" pitchFamily="18" charset="0"/>
              </a:rPr>
              <a:t>si dice NUMERABILE, o che ha la </a:t>
            </a:r>
            <a:r>
              <a:rPr lang="it-IT" altLang="it-IT" sz="2800" u="sng" dirty="0">
                <a:cs typeface="Times New Roman" pitchFamily="18" charset="0"/>
              </a:rPr>
              <a:t>potenza del </a:t>
            </a:r>
            <a:r>
              <a:rPr lang="it-IT" altLang="it-IT" sz="2800" u="sng" dirty="0" smtClean="0">
                <a:cs typeface="Times New Roman" pitchFamily="18" charset="0"/>
              </a:rPr>
              <a:t>numerabile</a:t>
            </a:r>
            <a:r>
              <a:rPr lang="it-IT" altLang="it-IT" sz="2800" dirty="0">
                <a:cs typeface="Times New Roman" pitchFamily="18" charset="0"/>
              </a:rPr>
              <a:t> </a:t>
            </a:r>
            <a:r>
              <a:rPr lang="it-IT" altLang="it-IT" sz="2800" dirty="0" smtClean="0">
                <a:cs typeface="Times New Roman" pitchFamily="18" charset="0"/>
              </a:rPr>
              <a:t>se può </a:t>
            </a:r>
            <a:r>
              <a:rPr lang="it-IT" altLang="it-IT" sz="2800" dirty="0">
                <a:cs typeface="Times New Roman" pitchFamily="18" charset="0"/>
              </a:rPr>
              <a:t>essere messo in corrispondenza biunivoca con l’insieme </a:t>
            </a:r>
            <a:r>
              <a:rPr lang="it-IT" altLang="it-IT" sz="2800" dirty="0" smtClean="0">
                <a:cs typeface="Times New Roman" pitchFamily="18" charset="0"/>
              </a:rPr>
              <a:t>N</a:t>
            </a:r>
            <a:r>
              <a:rPr lang="it-IT" altLang="it-IT" sz="2800" i="1" dirty="0" smtClean="0">
                <a:cs typeface="Times New Roman" pitchFamily="18" charset="0"/>
              </a:rPr>
              <a:t>.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6356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2895600" y="3886200"/>
            <a:ext cx="2438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3124200" y="4343400"/>
            <a:ext cx="2057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2895600" y="5334000"/>
            <a:ext cx="2438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>
            <a:off x="2324100" y="1619784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2016331" y="2197057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>
            <a:off x="2631281" y="2832554"/>
            <a:ext cx="167997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" name="Line 11"/>
          <p:cNvSpPr>
            <a:spLocks noChangeShapeType="1"/>
          </p:cNvSpPr>
          <p:nvPr/>
        </p:nvSpPr>
        <p:spPr bwMode="auto">
          <a:xfrm>
            <a:off x="1882068" y="3329506"/>
            <a:ext cx="2484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3848100" y="1345974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latin typeface="+mn-lt"/>
              </a:rPr>
              <a:t>1</a:t>
            </a: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4070375" y="1996913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latin typeface="+mn-lt"/>
              </a:rPr>
              <a:t>2</a:t>
            </a: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385071" y="2603954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latin typeface="+mn-lt"/>
              </a:rPr>
              <a:t>3</a:t>
            </a: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4460776" y="3193933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Handwriting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Handwriting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dirty="0">
                <a:latin typeface="+mn-lt"/>
              </a:rPr>
              <a:t>4</a:t>
            </a:r>
          </a:p>
        </p:txBody>
      </p:sp>
      <p:sp>
        <p:nvSpPr>
          <p:cNvPr id="4" name="Ovale 3"/>
          <p:cNvSpPr/>
          <p:nvPr/>
        </p:nvSpPr>
        <p:spPr>
          <a:xfrm>
            <a:off x="889779" y="1166719"/>
            <a:ext cx="2026037" cy="27194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04" b="70802"/>
          <a:stretch/>
        </p:blipFill>
        <p:spPr bwMode="auto">
          <a:xfrm>
            <a:off x="1395057" y="3058350"/>
            <a:ext cx="520874" cy="54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2" r="77017" b="33614"/>
          <a:stretch/>
        </p:blipFill>
        <p:spPr bwMode="auto">
          <a:xfrm>
            <a:off x="1778096" y="1329830"/>
            <a:ext cx="564798" cy="62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0000" b="73846"/>
          <a:stretch/>
        </p:blipFill>
        <p:spPr bwMode="auto">
          <a:xfrm>
            <a:off x="1421349" y="1954169"/>
            <a:ext cx="614363" cy="48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72730"/>
          <a:stretch/>
        </p:blipFill>
        <p:spPr bwMode="auto">
          <a:xfrm>
            <a:off x="2016919" y="2579301"/>
            <a:ext cx="614362" cy="50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itolo 1"/>
          <p:cNvSpPr txBox="1">
            <a:spLocks/>
          </p:cNvSpPr>
          <p:nvPr/>
        </p:nvSpPr>
        <p:spPr>
          <a:xfrm>
            <a:off x="539552" y="4683"/>
            <a:ext cx="8604448" cy="692696"/>
          </a:xfrm>
          <a:prstGeom prst="rect">
            <a:avLst/>
          </a:prstGeom>
          <a:solidFill>
            <a:srgbClr val="F3EF97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anose="020B0903060703020204" pitchFamily="34" charset="0"/>
                <a:ea typeface="+mj-ea"/>
                <a:cs typeface="+mj-cs"/>
              </a:defRPr>
            </a:lvl1pPr>
          </a:lstStyle>
          <a:p>
            <a:r>
              <a:rPr lang="it-IT" sz="3600" dirty="0" smtClean="0"/>
              <a:t>Formalizziamo: cardinalità di insiemi</a:t>
            </a:r>
            <a:endParaRPr lang="it-IT" sz="3600" dirty="0"/>
          </a:p>
        </p:txBody>
      </p:sp>
      <p:sp>
        <p:nvSpPr>
          <p:cNvPr id="6" name="Rettangolo 5"/>
          <p:cNvSpPr/>
          <p:nvPr/>
        </p:nvSpPr>
        <p:spPr>
          <a:xfrm>
            <a:off x="2267744" y="755993"/>
            <a:ext cx="6032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it-IT" sz="2800" b="1" dirty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insieme </a:t>
            </a:r>
            <a:r>
              <a:rPr lang="it-IT" altLang="it-IT" sz="2800" b="1" u="sng" dirty="0" smtClean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finito</a:t>
            </a:r>
            <a:r>
              <a:rPr lang="it-IT" altLang="it-IT" sz="2800" b="1" dirty="0" smtClean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it-IT" altLang="it-IT" sz="2800" b="1" dirty="0" err="1" smtClean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equicardinale</a:t>
            </a:r>
            <a:r>
              <a:rPr lang="it-IT" altLang="it-IT" sz="2800" b="1" dirty="0" smtClean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a </a:t>
            </a:r>
            <a:r>
              <a:rPr lang="it-IT" altLang="it-IT" sz="2800" b="1" dirty="0" smtClean="0">
                <a:solidFill>
                  <a:srgbClr val="3712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  <a:sym typeface="Symbol"/>
              </a:rPr>
              <a:t>1,2,3,4</a:t>
            </a:r>
            <a:endParaRPr lang="it-IT" sz="2800" b="1" dirty="0">
              <a:solidFill>
                <a:srgbClr val="3712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Ovale 47"/>
          <p:cNvSpPr/>
          <p:nvPr/>
        </p:nvSpPr>
        <p:spPr>
          <a:xfrm>
            <a:off x="1682018" y="4221088"/>
            <a:ext cx="1953878" cy="21692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9" name="Picture 2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804" b="70802"/>
          <a:stretch/>
        </p:blipFill>
        <p:spPr bwMode="auto">
          <a:xfrm>
            <a:off x="2003845" y="5558663"/>
            <a:ext cx="520874" cy="54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72" r="77017" b="33614"/>
          <a:stretch/>
        </p:blipFill>
        <p:spPr bwMode="auto">
          <a:xfrm>
            <a:off x="2677090" y="4746625"/>
            <a:ext cx="564798" cy="62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6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0000" b="73846"/>
          <a:stretch/>
        </p:blipFill>
        <p:spPr bwMode="auto">
          <a:xfrm>
            <a:off x="2024132" y="4507752"/>
            <a:ext cx="614363" cy="48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 descr="https://encrypted-tbn3.gstatic.com/images?q=tbn:ANd9GcQBbKFXX49crj4a6yUzd5B9D95zHg8D0wfT7PUeuxv8N6zxM5n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72730"/>
          <a:stretch/>
        </p:blipFill>
        <p:spPr bwMode="auto">
          <a:xfrm>
            <a:off x="2446455" y="5305410"/>
            <a:ext cx="614362" cy="50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Ovale 52"/>
          <p:cNvSpPr/>
          <p:nvPr/>
        </p:nvSpPr>
        <p:spPr>
          <a:xfrm>
            <a:off x="5207397" y="4255815"/>
            <a:ext cx="1953878" cy="23415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chemeClr val="tx1"/>
                </a:solidFill>
                <a:sym typeface="Symbol"/>
              </a:rPr>
              <a:t></a:t>
            </a:r>
            <a:r>
              <a:rPr lang="it-IT" sz="2400" dirty="0" smtClean="0">
                <a:solidFill>
                  <a:schemeClr val="tx1"/>
                </a:solidFill>
                <a:sym typeface="Symbol"/>
              </a:rPr>
              <a:t> 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sym typeface="Symbol"/>
              </a:rPr>
              <a:t></a:t>
            </a:r>
          </a:p>
          <a:p>
            <a:pPr algn="ctr"/>
            <a:r>
              <a:rPr lang="it-IT" sz="2800" b="1" dirty="0" smtClean="0">
                <a:solidFill>
                  <a:srgbClr val="00B050"/>
                </a:solidFill>
                <a:sym typeface="Symbol"/>
              </a:rPr>
              <a:t></a:t>
            </a:r>
          </a:p>
          <a:p>
            <a:pPr algn="ctr"/>
            <a:r>
              <a:rPr lang="it-IT" sz="2400" b="1" dirty="0" smtClean="0">
                <a:solidFill>
                  <a:srgbClr val="37129E"/>
                </a:solidFill>
                <a:sym typeface="Symbol"/>
              </a:rPr>
              <a:t></a:t>
            </a:r>
            <a:endParaRPr lang="it-IT" sz="2400" b="1" dirty="0">
              <a:solidFill>
                <a:srgbClr val="37129E"/>
              </a:solidFill>
              <a:sym typeface="Symbol"/>
            </a:endParaRPr>
          </a:p>
          <a:p>
            <a:pPr algn="ctr"/>
            <a:endParaRPr lang="it-IT" sz="2400" dirty="0">
              <a:solidFill>
                <a:schemeClr val="tx1"/>
              </a:solidFill>
            </a:endParaRPr>
          </a:p>
        </p:txBody>
      </p:sp>
      <p:cxnSp>
        <p:nvCxnSpPr>
          <p:cNvPr id="8" name="Connettore 2 7"/>
          <p:cNvCxnSpPr>
            <a:stCxn id="51" idx="3"/>
          </p:cNvCxnSpPr>
          <p:nvPr/>
        </p:nvCxnSpPr>
        <p:spPr>
          <a:xfrm>
            <a:off x="2638495" y="4750640"/>
            <a:ext cx="337366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/>
          <p:cNvCxnSpPr>
            <a:stCxn id="50" idx="3"/>
          </p:cNvCxnSpPr>
          <p:nvPr/>
        </p:nvCxnSpPr>
        <p:spPr>
          <a:xfrm>
            <a:off x="3241888" y="5058795"/>
            <a:ext cx="2770272" cy="8183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stCxn id="52" idx="3"/>
          </p:cNvCxnSpPr>
          <p:nvPr/>
        </p:nvCxnSpPr>
        <p:spPr>
          <a:xfrm flipV="1">
            <a:off x="3060817" y="5466733"/>
            <a:ext cx="2951343" cy="9193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>
            <a:stCxn id="49" idx="3"/>
          </p:cNvCxnSpPr>
          <p:nvPr/>
        </p:nvCxnSpPr>
        <p:spPr>
          <a:xfrm>
            <a:off x="2524719" y="5829820"/>
            <a:ext cx="3487441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ttangolo 42"/>
          <p:cNvSpPr/>
          <p:nvPr/>
        </p:nvSpPr>
        <p:spPr>
          <a:xfrm>
            <a:off x="2699792" y="3697868"/>
            <a:ext cx="40346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Corrispondenza biunivoca</a:t>
            </a:r>
            <a:endParaRPr lang="it-IT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760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/>
      <p:bldP spid="4109" grpId="0" animBg="1"/>
      <p:bldP spid="4113" grpId="0" animBg="1"/>
      <p:bldP spid="27" grpId="0" animBg="1"/>
      <p:bldP spid="28" grpId="0" animBg="1"/>
      <p:bldP spid="29" grpId="0" animBg="1"/>
      <p:bldP spid="30" grpId="0" animBg="1"/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692696"/>
          </a:xfrm>
        </p:spPr>
        <p:txBody>
          <a:bodyPr/>
          <a:lstStyle/>
          <a:p>
            <a:r>
              <a:rPr lang="it-IT" sz="3200" dirty="0" smtClean="0"/>
              <a:t> Costruzione di insiemi numerici: da N a Z 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348880"/>
            <a:ext cx="878497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/>
              <a:t>Z è un infinito pure numerabile, come si può vedere dalla seguente corrispondenza</a:t>
            </a:r>
          </a:p>
          <a:p>
            <a:pPr marL="0" indent="0">
              <a:buNone/>
            </a:pPr>
            <a:endParaRPr lang="it-IT" sz="2400" dirty="0"/>
          </a:p>
        </p:txBody>
      </p:sp>
      <p:pic>
        <p:nvPicPr>
          <p:cNvPr id="4098" name="Picture 2" descr="https://encrypted-tbn0.gstatic.com/images?q=tbn:ANd9GcSQbnMBuRKOcSSZkpV2-DZliyuxCeBkSq5kyQcgSmTMhbh166U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72107"/>
            <a:ext cx="7632848" cy="1973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95536" y="980728"/>
            <a:ext cx="8342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Tutti gli insiemi che sono in corrispondenza biunivoca con N si dicono numerabili.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573340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N e Z insiemi ordinati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224137"/>
            <a:ext cx="8856984" cy="6093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I numeri </a:t>
            </a:r>
            <a:r>
              <a:rPr lang="it-IT" sz="2400" dirty="0" smtClean="0"/>
              <a:t>naturali e i numeri interi </a:t>
            </a:r>
            <a:r>
              <a:rPr lang="it-IT" sz="2400" b="1" dirty="0" smtClean="0">
                <a:solidFill>
                  <a:srgbClr val="C00000"/>
                </a:solidFill>
              </a:rPr>
              <a:t>hanno </a:t>
            </a:r>
            <a:r>
              <a:rPr lang="it-IT" sz="2400" b="1" dirty="0">
                <a:solidFill>
                  <a:srgbClr val="C00000"/>
                </a:solidFill>
              </a:rPr>
              <a:t>un </a:t>
            </a:r>
            <a:r>
              <a:rPr lang="it-IT" sz="2400" b="1" dirty="0" smtClean="0">
                <a:solidFill>
                  <a:srgbClr val="C00000"/>
                </a:solidFill>
              </a:rPr>
              <a:t>ordine</a:t>
            </a:r>
            <a:r>
              <a:rPr lang="it-IT" sz="2400" dirty="0" smtClean="0"/>
              <a:t>.</a:t>
            </a:r>
          </a:p>
          <a:p>
            <a:pPr marL="0" indent="0" algn="just">
              <a:buNone/>
            </a:pPr>
            <a:r>
              <a:rPr lang="it-IT" sz="2400" dirty="0" smtClean="0"/>
              <a:t>Dati </a:t>
            </a:r>
            <a:r>
              <a:rPr lang="it-IT" sz="2400" dirty="0"/>
              <a:t>due </a:t>
            </a:r>
            <a:r>
              <a:rPr lang="it-IT" sz="2400" dirty="0" smtClean="0"/>
              <a:t>numeri </a:t>
            </a:r>
            <a:r>
              <a:rPr lang="it-IT" sz="2400" dirty="0"/>
              <a:t>diversi tra loro, </a:t>
            </a:r>
            <a:r>
              <a:rPr lang="it-IT" sz="2400" dirty="0" smtClean="0"/>
              <a:t>è sempre possibile confrontarli </a:t>
            </a:r>
            <a:r>
              <a:rPr lang="it-IT" sz="2400" dirty="0"/>
              <a:t>e stabilire se il primo </a:t>
            </a:r>
            <a:r>
              <a:rPr lang="it-IT" sz="2400" dirty="0" smtClean="0"/>
              <a:t>è </a:t>
            </a:r>
            <a:r>
              <a:rPr lang="it-IT" sz="2400" dirty="0"/>
              <a:t>minore o maggiore del secondo; </a:t>
            </a:r>
            <a:r>
              <a:rPr lang="it-IT" sz="2400" dirty="0" smtClean="0"/>
              <a:t> in </a:t>
            </a:r>
            <a:r>
              <a:rPr lang="it-IT" sz="2400" dirty="0"/>
              <a:t>altre parole, </a:t>
            </a:r>
            <a:r>
              <a:rPr lang="it-IT" sz="2400" dirty="0" smtClean="0"/>
              <a:t>è possibile  stabilire </a:t>
            </a:r>
            <a:r>
              <a:rPr lang="it-IT" sz="2400" dirty="0"/>
              <a:t>tra essi una relazione di disuguaglianza.</a:t>
            </a:r>
          </a:p>
          <a:p>
            <a:pPr marL="0" indent="0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C00000"/>
                </a:solidFill>
              </a:rPr>
              <a:t>DISUGUAGLIANZA </a:t>
            </a:r>
          </a:p>
          <a:p>
            <a:pPr marL="0" indent="0">
              <a:buNone/>
            </a:pPr>
            <a:r>
              <a:rPr lang="it-IT" sz="2400" dirty="0" smtClean="0"/>
              <a:t>nella </a:t>
            </a:r>
            <a:r>
              <a:rPr lang="it-IT" sz="2400" dirty="0"/>
              <a:t>successione dei numeri naturali (o interi)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it-IT" sz="2400" dirty="0" smtClean="0"/>
              <a:t>se un </a:t>
            </a:r>
            <a:r>
              <a:rPr lang="it-IT" sz="2400" dirty="0"/>
              <a:t>numero </a:t>
            </a:r>
            <a:r>
              <a:rPr lang="it-IT" sz="2400" b="1" dirty="0"/>
              <a:t>a</a:t>
            </a:r>
            <a:r>
              <a:rPr lang="it-IT" sz="2400" dirty="0"/>
              <a:t> precede un numero </a:t>
            </a:r>
            <a:r>
              <a:rPr lang="it-IT" sz="2400" b="1" dirty="0" smtClean="0"/>
              <a:t>b</a:t>
            </a:r>
            <a:endParaRPr lang="it-IT" sz="2400" dirty="0" smtClean="0"/>
          </a:p>
          <a:p>
            <a:pPr marL="0" indent="0" algn="ctr">
              <a:buNone/>
            </a:pPr>
            <a:r>
              <a:rPr lang="it-IT" sz="2400" dirty="0" smtClean="0"/>
              <a:t>si </a:t>
            </a:r>
            <a:r>
              <a:rPr lang="it-IT" sz="2400" dirty="0"/>
              <a:t>dice che </a:t>
            </a:r>
            <a:r>
              <a:rPr lang="it-IT" sz="2400" b="1" dirty="0"/>
              <a:t>a </a:t>
            </a:r>
            <a:r>
              <a:rPr lang="it-IT" sz="2400" b="1" dirty="0" smtClean="0"/>
              <a:t>è minore </a:t>
            </a:r>
            <a:r>
              <a:rPr lang="it-IT" sz="2400" b="1" dirty="0"/>
              <a:t>di b </a:t>
            </a:r>
            <a:r>
              <a:rPr lang="it-IT" sz="2400" dirty="0"/>
              <a:t>e si scrive </a:t>
            </a:r>
            <a:r>
              <a:rPr lang="it-IT" sz="2400" b="1" dirty="0">
                <a:solidFill>
                  <a:srgbClr val="C00000"/>
                </a:solidFill>
              </a:rPr>
              <a:t>a &lt; </a:t>
            </a:r>
            <a:r>
              <a:rPr lang="it-IT" sz="2400" b="1" dirty="0" smtClean="0">
                <a:solidFill>
                  <a:srgbClr val="C00000"/>
                </a:solidFill>
              </a:rPr>
              <a:t>b</a:t>
            </a:r>
            <a:endParaRPr lang="it-IT" sz="2400" dirty="0" smtClean="0"/>
          </a:p>
          <a:p>
            <a:pPr marL="0" indent="0" algn="ctr">
              <a:buNone/>
            </a:pPr>
            <a:r>
              <a:rPr lang="it-IT" sz="2400" dirty="0" smtClean="0"/>
              <a:t> </a:t>
            </a:r>
          </a:p>
          <a:p>
            <a:pPr marL="0" indent="0" algn="ctr">
              <a:buNone/>
            </a:pPr>
            <a:r>
              <a:rPr lang="it-IT" sz="2400" dirty="0" smtClean="0"/>
              <a:t>se </a:t>
            </a:r>
            <a:r>
              <a:rPr lang="it-IT" sz="2400" dirty="0"/>
              <a:t>invece </a:t>
            </a:r>
            <a:r>
              <a:rPr lang="it-IT" sz="2400" b="1" dirty="0"/>
              <a:t>a</a:t>
            </a:r>
            <a:r>
              <a:rPr lang="it-IT" sz="2400" dirty="0"/>
              <a:t> segue </a:t>
            </a:r>
            <a:r>
              <a:rPr lang="it-IT" sz="2400" b="1" dirty="0" smtClean="0"/>
              <a:t>b</a:t>
            </a:r>
            <a:endParaRPr lang="it-IT" sz="2400" dirty="0" smtClean="0"/>
          </a:p>
          <a:p>
            <a:pPr marL="0" indent="0" algn="ctr">
              <a:buNone/>
            </a:pPr>
            <a:r>
              <a:rPr lang="it-IT" sz="2400" dirty="0" smtClean="0"/>
              <a:t>si </a:t>
            </a:r>
            <a:r>
              <a:rPr lang="it-IT" sz="2400" dirty="0"/>
              <a:t>dice che </a:t>
            </a:r>
            <a:r>
              <a:rPr lang="it-IT" sz="2400" b="1" dirty="0"/>
              <a:t>a </a:t>
            </a:r>
            <a:r>
              <a:rPr lang="it-IT" sz="2400" b="1" dirty="0" smtClean="0"/>
              <a:t>è maggiore </a:t>
            </a:r>
            <a:r>
              <a:rPr lang="it-IT" sz="2400" b="1" dirty="0"/>
              <a:t>di b </a:t>
            </a:r>
            <a:r>
              <a:rPr lang="it-IT" sz="2400" dirty="0"/>
              <a:t>e si </a:t>
            </a:r>
            <a:r>
              <a:rPr lang="it-IT" sz="2400" dirty="0" smtClean="0"/>
              <a:t>scrive </a:t>
            </a:r>
            <a:r>
              <a:rPr lang="it-IT" sz="2400" b="1" dirty="0" smtClean="0">
                <a:solidFill>
                  <a:srgbClr val="C00000"/>
                </a:solidFill>
              </a:rPr>
              <a:t>a </a:t>
            </a:r>
            <a:r>
              <a:rPr lang="it-IT" sz="2400" b="1" dirty="0">
                <a:solidFill>
                  <a:srgbClr val="C00000"/>
                </a:solidFill>
              </a:rPr>
              <a:t>&gt; </a:t>
            </a:r>
            <a:r>
              <a:rPr lang="it-IT" sz="2400" b="1" dirty="0" smtClean="0">
                <a:solidFill>
                  <a:srgbClr val="C00000"/>
                </a:solidFill>
              </a:rPr>
              <a:t>b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02577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dirty="0" smtClean="0"/>
              <a:t>L’operazione di addizione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25658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it-IT" sz="3000" dirty="0" smtClean="0"/>
          </a:p>
          <a:p>
            <a:pPr marL="0" indent="0">
              <a:buNone/>
            </a:pPr>
            <a:r>
              <a:rPr lang="it-IT" sz="3000" dirty="0" smtClean="0"/>
              <a:t>Nella </a:t>
            </a:r>
            <a:r>
              <a:rPr lang="it-IT" sz="3000" dirty="0"/>
              <a:t>comprensione </a:t>
            </a:r>
            <a:r>
              <a:rPr lang="it-IT" sz="3000" dirty="0" smtClean="0"/>
              <a:t>delle </a:t>
            </a:r>
            <a:r>
              <a:rPr lang="it-IT" sz="3000" dirty="0"/>
              <a:t>operazioni giocano un ruolo determinante </a:t>
            </a:r>
          </a:p>
          <a:p>
            <a:r>
              <a:rPr lang="it-IT" sz="3000" dirty="0"/>
              <a:t>Proprietà delle operazioni</a:t>
            </a:r>
          </a:p>
          <a:p>
            <a:pPr lvl="0"/>
            <a:r>
              <a:rPr lang="it-IT" sz="3000" dirty="0" smtClean="0"/>
              <a:t>La </a:t>
            </a:r>
            <a:r>
              <a:rPr lang="it-IT" sz="3000" dirty="0"/>
              <a:t>scrittura </a:t>
            </a:r>
            <a:r>
              <a:rPr lang="it-IT" sz="3000" dirty="0" smtClean="0"/>
              <a:t>polinomiale in base 10</a:t>
            </a:r>
            <a:endParaRPr lang="it-IT" sz="3000" dirty="0"/>
          </a:p>
          <a:p>
            <a:pPr marL="0" lvl="0" indent="0">
              <a:buNone/>
            </a:pPr>
            <a:endParaRPr lang="it-IT" sz="4300" dirty="0"/>
          </a:p>
          <a:p>
            <a:pPr marL="0" indent="0" algn="ctr">
              <a:buNone/>
            </a:pPr>
            <a:r>
              <a:rPr lang="it-IT" sz="3600" b="1" dirty="0" smtClean="0"/>
              <a:t>L’ ADDIZIONE in N </a:t>
            </a:r>
            <a:r>
              <a:rPr lang="it-IT" sz="3600" dirty="0" smtClean="0"/>
              <a:t>viene definita come </a:t>
            </a:r>
            <a:r>
              <a:rPr lang="it-IT" sz="3600" dirty="0"/>
              <a:t> </a:t>
            </a:r>
            <a:endParaRPr lang="it-IT" sz="3600" dirty="0" smtClean="0"/>
          </a:p>
          <a:p>
            <a:pPr marL="0" indent="0" algn="ctr">
              <a:buNone/>
            </a:pPr>
            <a:r>
              <a:rPr lang="it-IT" sz="3600" dirty="0" smtClean="0"/>
              <a:t>una </a:t>
            </a:r>
            <a:r>
              <a:rPr lang="it-IT" sz="3600" b="1" dirty="0" smtClean="0"/>
              <a:t>operazione binaria interna</a:t>
            </a:r>
            <a:endParaRPr lang="it-IT" sz="3600" b="1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614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mente umana e il numero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24536"/>
          </a:xfrm>
        </p:spPr>
        <p:txBody>
          <a:bodyPr>
            <a:normAutofit fontScale="925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it-IT" altLang="it-IT" dirty="0">
                <a:latin typeface="+mj-lt"/>
              </a:rPr>
              <a:t>«I numeri sono creazioni libere della mente umana».</a:t>
            </a:r>
          </a:p>
          <a:p>
            <a:pPr>
              <a:spcBef>
                <a:spcPct val="50000"/>
              </a:spcBef>
            </a:pPr>
            <a:r>
              <a:rPr lang="it-IT" altLang="it-IT" dirty="0">
                <a:latin typeface="+mj-lt"/>
              </a:rPr>
              <a:t>«Fra tutte le risorse su cui può contare la mente umana per rendere più facile la sua vita, vale a dire, il lavoro nel quale consiste il pensiero, nessuno è altrettanto fecondo e altrettanto inscindibile dalla sua intima natura quanto la nozione di numero … poiché ogni uomo che pensa, anche se non se rende conto chiaramente, è un uomo numerico [</a:t>
            </a:r>
            <a:r>
              <a:rPr lang="it-IT" altLang="it-IT" i="1" dirty="0" err="1">
                <a:latin typeface="+mj-lt"/>
              </a:rPr>
              <a:t>Zahlen-Mensch</a:t>
            </a:r>
            <a:r>
              <a:rPr lang="it-IT" altLang="it-IT" i="1" dirty="0">
                <a:latin typeface="+mj-lt"/>
              </a:rPr>
              <a:t>,“uomo di numeri”</a:t>
            </a:r>
            <a:r>
              <a:rPr lang="it-IT" altLang="it-IT" dirty="0">
                <a:latin typeface="+mj-lt"/>
              </a:rPr>
              <a:t>], un aritmetico »</a:t>
            </a:r>
          </a:p>
        </p:txBody>
      </p:sp>
      <p:sp>
        <p:nvSpPr>
          <p:cNvPr id="8" name="Rettangolo 7"/>
          <p:cNvSpPr/>
          <p:nvPr/>
        </p:nvSpPr>
        <p:spPr>
          <a:xfrm>
            <a:off x="3563888" y="5805264"/>
            <a:ext cx="46280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it-IT" sz="2800" dirty="0">
                <a:latin typeface="+mj-lt"/>
              </a:rPr>
              <a:t>Richard Dedekind (1831-1916)</a:t>
            </a:r>
          </a:p>
        </p:txBody>
      </p:sp>
    </p:spTree>
    <p:extLst>
      <p:ext uri="{BB962C8B-B14F-4D97-AF65-F5344CB8AC3E}">
        <p14:creationId xmlns:p14="http://schemas.microsoft.com/office/powerpoint/2010/main" val="1260472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2800" dirty="0" smtClean="0"/>
              <a:t>Operazione – binaria -  interna 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7016" y="1268760"/>
            <a:ext cx="8856984" cy="52565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000" dirty="0" smtClean="0"/>
              <a:t>Esaminiamo ciascun termine:</a:t>
            </a:r>
          </a:p>
          <a:p>
            <a:pPr marL="0" indent="0">
              <a:buNone/>
            </a:pPr>
            <a:r>
              <a:rPr lang="it-IT" sz="3000" dirty="0" smtClean="0"/>
              <a:t>Occorre </a:t>
            </a:r>
            <a:r>
              <a:rPr lang="it-IT" sz="3000" dirty="0"/>
              <a:t>prestare attenzione a non confondere il concetto di </a:t>
            </a:r>
            <a:r>
              <a:rPr lang="it-IT" sz="3000" b="1" dirty="0"/>
              <a:t>OPERAZIONE</a:t>
            </a:r>
            <a:r>
              <a:rPr lang="it-IT" sz="3000" dirty="0"/>
              <a:t> con quello di </a:t>
            </a:r>
            <a:r>
              <a:rPr lang="it-IT" sz="3000" b="1" dirty="0" smtClean="0"/>
              <a:t>ALGORITMO</a:t>
            </a:r>
            <a:endParaRPr lang="it-IT" sz="3000" dirty="0"/>
          </a:p>
          <a:p>
            <a:r>
              <a:rPr lang="it-IT" sz="2000" i="1" dirty="0"/>
              <a:t>Un </a:t>
            </a:r>
            <a:r>
              <a:rPr lang="it-IT" sz="2000" i="1" u="sng" dirty="0"/>
              <a:t>algoritmo</a:t>
            </a:r>
            <a:r>
              <a:rPr lang="it-IT" sz="2000" i="1" dirty="0"/>
              <a:t> è una sequenza finita di istruzioni elementari, semplici, chiare, ed effettivamente eseguibili che consente di ottenere uno  scopo od un effetto determinato</a:t>
            </a:r>
            <a:endParaRPr lang="it-IT" sz="2000" dirty="0"/>
          </a:p>
          <a:p>
            <a:r>
              <a:rPr lang="it-IT" sz="2000" i="1" dirty="0"/>
              <a:t>Una </a:t>
            </a:r>
            <a:r>
              <a:rPr lang="it-IT" sz="2000" i="1" u="sng" dirty="0"/>
              <a:t>operazion</a:t>
            </a:r>
            <a:r>
              <a:rPr lang="it-IT" sz="2000" i="1" dirty="0"/>
              <a:t>e in matematica è una struttura di tipo funzionale che mette in relazione gli elementi di certi insiemi (eventualmente diverse </a:t>
            </a:r>
            <a:r>
              <a:rPr lang="it-IT" sz="2000" i="1" dirty="0" smtClean="0"/>
              <a:t>coppie </a:t>
            </a:r>
            <a:r>
              <a:rPr lang="it-IT" sz="2000" i="1" dirty="0"/>
              <a:t>dello stesso insieme</a:t>
            </a:r>
            <a:r>
              <a:rPr lang="it-IT" sz="2000" i="1" dirty="0" smtClean="0"/>
              <a:t>)</a:t>
            </a:r>
            <a:endParaRPr lang="it-IT" sz="3000" dirty="0" smtClean="0"/>
          </a:p>
          <a:p>
            <a:pPr marL="0" indent="0">
              <a:buNone/>
            </a:pPr>
            <a:r>
              <a:rPr lang="it-IT" sz="3000" dirty="0"/>
              <a:t>Possiamo avere molti algoritmi </a:t>
            </a:r>
            <a:r>
              <a:rPr lang="it-IT" sz="3000" dirty="0" smtClean="0"/>
              <a:t>diversi per </a:t>
            </a:r>
            <a:r>
              <a:rPr lang="it-IT" sz="3000" dirty="0"/>
              <a:t>una stessa </a:t>
            </a:r>
            <a:r>
              <a:rPr lang="it-IT" sz="3000" dirty="0" smtClean="0"/>
              <a:t>operazione, </a:t>
            </a:r>
            <a:r>
              <a:rPr lang="it-IT" sz="3000" dirty="0"/>
              <a:t>i </a:t>
            </a:r>
            <a:r>
              <a:rPr lang="it-IT" sz="3000" dirty="0" smtClean="0"/>
              <a:t>quali danno </a:t>
            </a:r>
            <a:r>
              <a:rPr lang="it-IT" sz="3000" dirty="0"/>
              <a:t>lo stesso risultato se applicati agli stessi </a:t>
            </a:r>
            <a:r>
              <a:rPr lang="it-IT" sz="3000" i="1" dirty="0"/>
              <a:t>termini</a:t>
            </a:r>
            <a:endParaRPr lang="it-IT" sz="3000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8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52565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 smtClean="0"/>
              <a:t>Perché binaria:  </a:t>
            </a:r>
          </a:p>
          <a:p>
            <a:pPr marL="0" indent="0" algn="just">
              <a:buNone/>
            </a:pPr>
            <a:r>
              <a:rPr lang="it-IT" sz="3000" i="1" dirty="0" smtClean="0"/>
              <a:t>La </a:t>
            </a:r>
            <a:r>
              <a:rPr lang="it-IT" sz="3000" i="1" dirty="0"/>
              <a:t>somma </a:t>
            </a:r>
            <a:r>
              <a:rPr lang="it-IT" sz="3000" i="1" dirty="0" smtClean="0"/>
              <a:t>cioè tra </a:t>
            </a:r>
            <a:r>
              <a:rPr lang="it-IT" sz="3000" i="1" dirty="0"/>
              <a:t>numeri naturali è vista come una funzione in due variabili che collega </a:t>
            </a:r>
            <a:r>
              <a:rPr lang="it-IT" sz="3000" i="1" u="sng" dirty="0"/>
              <a:t>una coppia di naturali </a:t>
            </a:r>
            <a:r>
              <a:rPr lang="it-IT" sz="3000" i="1" dirty="0"/>
              <a:t>ed un terzo naturale:</a:t>
            </a:r>
          </a:p>
          <a:p>
            <a:pPr marL="0" indent="0" algn="ctr">
              <a:buNone/>
            </a:pPr>
            <a:r>
              <a:rPr lang="it-IT" sz="3000" i="1" dirty="0"/>
              <a:t>+:N×N→N</a:t>
            </a:r>
            <a:endParaRPr lang="it-IT" sz="3000" dirty="0"/>
          </a:p>
          <a:p>
            <a:pPr marL="0" indent="0" algn="ctr">
              <a:buNone/>
            </a:pPr>
            <a:r>
              <a:rPr lang="it-IT" sz="3000" i="1" dirty="0"/>
              <a:t>(a; b) →c</a:t>
            </a:r>
            <a:endParaRPr lang="it-IT" sz="3000" dirty="0"/>
          </a:p>
          <a:p>
            <a:r>
              <a:rPr lang="it-IT" sz="3000" i="1" dirty="0"/>
              <a:t>Formalmente si scrive</a:t>
            </a:r>
            <a:endParaRPr lang="it-IT" sz="3000" dirty="0"/>
          </a:p>
          <a:p>
            <a:pPr marL="0" indent="0" algn="ctr">
              <a:buNone/>
            </a:pPr>
            <a:r>
              <a:rPr lang="it-IT" sz="3000" i="1" dirty="0"/>
              <a:t>+ (1; 2) = 3</a:t>
            </a:r>
            <a:endParaRPr lang="it-IT" sz="3000" dirty="0"/>
          </a:p>
          <a:p>
            <a:r>
              <a:rPr lang="it-IT" sz="3000" i="1" dirty="0"/>
              <a:t>Di solito </a:t>
            </a:r>
            <a:r>
              <a:rPr lang="it-IT" sz="3000" i="1" dirty="0" smtClean="0"/>
              <a:t>la </a:t>
            </a:r>
            <a:r>
              <a:rPr lang="it-IT" sz="3000" i="1" dirty="0"/>
              <a:t>si vede </a:t>
            </a:r>
            <a:r>
              <a:rPr lang="it-IT" sz="3000" i="1" dirty="0" smtClean="0"/>
              <a:t>scritta </a:t>
            </a:r>
            <a:r>
              <a:rPr lang="it-IT" sz="3000" i="1" dirty="0"/>
              <a:t>così</a:t>
            </a:r>
            <a:endParaRPr lang="it-IT" sz="3000" dirty="0"/>
          </a:p>
          <a:p>
            <a:pPr marL="0" indent="0" algn="ctr">
              <a:buNone/>
            </a:pPr>
            <a:r>
              <a:rPr lang="it-IT" sz="3000" i="1" dirty="0"/>
              <a:t>1 + 2 = 3</a:t>
            </a:r>
            <a:endParaRPr lang="it-IT" sz="3000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611560" y="-27384"/>
            <a:ext cx="8532440" cy="731427"/>
          </a:xfrm>
          <a:prstGeom prst="rect">
            <a:avLst/>
          </a:prstGeom>
          <a:solidFill>
            <a:srgbClr val="F3EF97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 cap="none" spc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anose="020B0903060703020204" pitchFamily="34" charset="0"/>
                <a:ea typeface="+mj-ea"/>
                <a:cs typeface="+mj-cs"/>
              </a:defRPr>
            </a:lvl1pPr>
          </a:lstStyle>
          <a:p>
            <a:r>
              <a:rPr lang="it-IT" sz="2800" dirty="0" smtClean="0"/>
              <a:t>Operazione di addizione</a:t>
            </a: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2400" dirty="0" smtClean="0"/>
              <a:t>Operazione – binaria -  interna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1475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3600" dirty="0" smtClean="0"/>
              <a:t>Operazione – binaria -  interna 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2565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it-IT" b="1" dirty="0" smtClean="0">
                <a:solidFill>
                  <a:srgbClr val="C00000"/>
                </a:solidFill>
              </a:rPr>
              <a:t>Esistono operazioni NON BINARIE?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Basti pensare a</a:t>
            </a:r>
          </a:p>
          <a:p>
            <a:pPr>
              <a:buFontTx/>
              <a:buChar char="-"/>
            </a:pPr>
            <a:r>
              <a:rPr lang="it-IT" dirty="0" smtClean="0"/>
              <a:t>Radice quadrata di </a:t>
            </a:r>
            <a:r>
              <a:rPr lang="it-IT" i="1" dirty="0" smtClean="0"/>
              <a:t>n</a:t>
            </a:r>
          </a:p>
          <a:p>
            <a:pPr>
              <a:buFontTx/>
              <a:buChar char="-"/>
            </a:pPr>
            <a:r>
              <a:rPr lang="it-IT" dirty="0"/>
              <a:t>m</a:t>
            </a:r>
            <a:r>
              <a:rPr lang="it-IT" dirty="0" smtClean="0"/>
              <a:t>cm di </a:t>
            </a:r>
            <a:r>
              <a:rPr lang="it-IT" i="1" dirty="0" smtClean="0"/>
              <a:t>n</a:t>
            </a:r>
            <a:r>
              <a:rPr lang="it-IT" dirty="0" smtClean="0"/>
              <a:t> numeri</a:t>
            </a:r>
          </a:p>
          <a:p>
            <a:pPr>
              <a:buFontTx/>
              <a:buChar char="-"/>
            </a:pPr>
            <a:r>
              <a:rPr lang="it-IT" dirty="0" smtClean="0"/>
              <a:t>Media aritmetica di </a:t>
            </a:r>
            <a:r>
              <a:rPr lang="it-IT" i="1" dirty="0" smtClean="0"/>
              <a:t>n </a:t>
            </a:r>
            <a:r>
              <a:rPr lang="it-IT" dirty="0" smtClean="0"/>
              <a:t>numeri</a:t>
            </a:r>
          </a:p>
          <a:p>
            <a:pPr>
              <a:buFontTx/>
              <a:buChar char="-"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066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dirty="0" smtClean="0"/>
              <a:t>Operazione – binaria -  interna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2565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b="1" dirty="0" smtClean="0"/>
              <a:t>Perché  interna:  </a:t>
            </a:r>
          </a:p>
          <a:p>
            <a:pPr marL="0" indent="0">
              <a:buNone/>
            </a:pPr>
            <a:r>
              <a:rPr lang="it-IT" sz="2400" dirty="0" smtClean="0"/>
              <a:t>il risultato  dell’addizione (la somma) è ancora un elemento di N</a:t>
            </a:r>
          </a:p>
          <a:p>
            <a:pPr marL="0" indent="0">
              <a:buNone/>
            </a:pPr>
            <a:r>
              <a:rPr lang="it-IT" sz="2400" dirty="0" smtClean="0"/>
              <a:t>Si dice anche che l’insieme </a:t>
            </a:r>
            <a:r>
              <a:rPr lang="it-IT" sz="2400" b="1" dirty="0" smtClean="0"/>
              <a:t>N è chiuso rispetto all’addizione </a:t>
            </a:r>
            <a:endParaRPr lang="it-IT" sz="2400" b="1" dirty="0"/>
          </a:p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r>
              <a:rPr lang="it-IT" sz="2400" dirty="0" smtClean="0"/>
              <a:t>Citando un’operazione bisognerebbe </a:t>
            </a:r>
            <a:r>
              <a:rPr lang="it-IT" sz="2400" dirty="0"/>
              <a:t>specificare sempre l’insieme in cui è definita e quello </a:t>
            </a:r>
            <a:r>
              <a:rPr lang="it-IT" sz="2400" dirty="0" smtClean="0"/>
              <a:t>dei suoi possibili risultati</a:t>
            </a:r>
            <a:endParaRPr lang="it-IT" sz="24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C00000"/>
                </a:solidFill>
              </a:rPr>
              <a:t>4+ …. = 5 (come si risponde? ) </a:t>
            </a:r>
          </a:p>
          <a:p>
            <a:pPr marL="0" indent="0">
              <a:buNone/>
            </a:pPr>
            <a:r>
              <a:rPr lang="it-IT" sz="2400" dirty="0" smtClean="0"/>
              <a:t>In </a:t>
            </a:r>
            <a:r>
              <a:rPr lang="it-IT" sz="2400" dirty="0"/>
              <a:t>caso contrario si rischia </a:t>
            </a:r>
            <a:r>
              <a:rPr lang="it-IT" sz="2400" dirty="0" smtClean="0"/>
              <a:t>di incorrere </a:t>
            </a:r>
            <a:r>
              <a:rPr lang="it-IT" sz="2400" dirty="0"/>
              <a:t>in problemi di definizione</a:t>
            </a:r>
            <a:r>
              <a:rPr lang="it-IT" sz="2400" dirty="0" smtClean="0"/>
              <a:t>.</a:t>
            </a:r>
          </a:p>
          <a:p>
            <a:pPr marL="0" indent="0">
              <a:buNone/>
            </a:pPr>
            <a:endParaRPr lang="it-IT" sz="24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it-IT" sz="2400" i="1" dirty="0" smtClean="0"/>
              <a:t>L’addizione può essere un’operazione non interna? Sì, in alcuni insiemi lo può essere:</a:t>
            </a:r>
          </a:p>
          <a:p>
            <a:pPr marL="0" indent="0">
              <a:buNone/>
            </a:pPr>
            <a:r>
              <a:rPr lang="it-IT" sz="2400" i="1" dirty="0" smtClean="0"/>
              <a:t>L’addizione nell’insieme dei numeri dispari NON E’ interna</a:t>
            </a:r>
          </a:p>
          <a:p>
            <a:pPr marL="0" indent="0">
              <a:buNone/>
            </a:pPr>
            <a:endParaRPr lang="it-IT" sz="2400" i="1" dirty="0"/>
          </a:p>
        </p:txBody>
      </p:sp>
    </p:spTree>
    <p:extLst>
      <p:ext uri="{BB962C8B-B14F-4D97-AF65-F5344CB8AC3E}">
        <p14:creationId xmlns:p14="http://schemas.microsoft.com/office/powerpoint/2010/main" val="39292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proprietà: la associativa 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125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Dati  3 numeri naturali qualunque si ha </a:t>
            </a:r>
          </a:p>
          <a:p>
            <a:pPr marL="0" indent="0" algn="ctr">
              <a:buNone/>
            </a:pPr>
            <a:r>
              <a:rPr lang="it-IT" dirty="0" smtClean="0"/>
              <a:t>(a + b)  + c  =  a+ ( b + c)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È proprio questa proprietà dà un senso a espressioni con </a:t>
            </a:r>
            <a:r>
              <a:rPr lang="it-IT" b="1" dirty="0" smtClean="0"/>
              <a:t>più di due addendi </a:t>
            </a:r>
            <a:r>
              <a:rPr lang="it-IT" dirty="0" smtClean="0"/>
              <a:t>(si ricorda che l’addizione è una operazione binaria)</a:t>
            </a:r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i="1" dirty="0" smtClean="0"/>
              <a:t>3+5+8  oppure  5 +6 + 4 +1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/>
              <a:t>a</a:t>
            </a:r>
            <a:r>
              <a:rPr lang="it-IT" dirty="0" smtClean="0"/>
              <a:t>l posto cioè di due addendi possiamo sostituire la loro somma </a:t>
            </a:r>
          </a:p>
        </p:txBody>
      </p:sp>
    </p:spTree>
    <p:extLst>
      <p:ext uri="{BB962C8B-B14F-4D97-AF65-F5344CB8AC3E}">
        <p14:creationId xmlns:p14="http://schemas.microsoft.com/office/powerpoint/2010/main" val="8397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precisazione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b="1" dirty="0" smtClean="0"/>
              <a:t>La proprietà dissociativa </a:t>
            </a:r>
            <a:r>
              <a:rPr lang="it-IT" sz="2400" b="1" dirty="0" smtClean="0"/>
              <a:t>non</a:t>
            </a:r>
            <a:r>
              <a:rPr lang="it-IT" sz="2800" b="1" dirty="0" smtClean="0"/>
              <a:t> esiste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 smtClean="0"/>
              <a:t>Alcuni testi della scuola Primaria riportano questa scrittura sotto il nome di proprietà dissociativa  in questa forma</a:t>
            </a:r>
          </a:p>
          <a:p>
            <a:pPr marL="0" indent="0">
              <a:buNone/>
            </a:pPr>
            <a:r>
              <a:rPr lang="it-IT" sz="2800" dirty="0" smtClean="0"/>
              <a:t>12 + 8 = (10 +2) + 8= 10 + (2 + 8) = 10 + 10 = 20 </a:t>
            </a:r>
          </a:p>
          <a:p>
            <a:pPr marL="0" indent="0">
              <a:buNone/>
            </a:pPr>
            <a:r>
              <a:rPr lang="it-IT" sz="2800" dirty="0" smtClean="0"/>
              <a:t>Si tratta solo della possibilità di scrivere un numero come fa più comodo; in questo caso come somma di due numeri e poi di applicare la proprietà associativa</a:t>
            </a:r>
          </a:p>
        </p:txBody>
      </p:sp>
    </p:spTree>
    <p:extLst>
      <p:ext uri="{BB962C8B-B14F-4D97-AF65-F5344CB8AC3E}">
        <p14:creationId xmlns:p14="http://schemas.microsoft.com/office/powerpoint/2010/main" val="36511600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Le proprietà: la commutativa 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125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b="1" dirty="0" smtClean="0"/>
              <a:t>L’ADDIZIONE gode della proprietà commutativa </a:t>
            </a:r>
          </a:p>
          <a:p>
            <a:pPr marL="0" indent="0" algn="ctr">
              <a:buNone/>
            </a:pPr>
            <a:r>
              <a:rPr lang="it-IT" i="1" dirty="0"/>
              <a:t>a</a:t>
            </a:r>
            <a:r>
              <a:rPr lang="it-IT" i="1" dirty="0" smtClean="0"/>
              <a:t> + b = b + a </a:t>
            </a:r>
          </a:p>
          <a:p>
            <a:pPr marL="0" indent="0">
              <a:buNone/>
            </a:pPr>
            <a:r>
              <a:rPr lang="it-IT" dirty="0" smtClean="0"/>
              <a:t>(per ogni </a:t>
            </a:r>
            <a:r>
              <a:rPr lang="it-IT" dirty="0" err="1" smtClean="0"/>
              <a:t>a,b</a:t>
            </a:r>
            <a:r>
              <a:rPr lang="it-IT" dirty="0" smtClean="0"/>
              <a:t> </a:t>
            </a:r>
            <a:r>
              <a:rPr lang="it-IT" altLang="it-IT" b="1" dirty="0">
                <a:sym typeface="Symbol" pitchFamily="18" charset="2"/>
              </a:rPr>
              <a:t></a:t>
            </a:r>
            <a:r>
              <a:rPr lang="it-IT" dirty="0" smtClean="0"/>
              <a:t>N)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Intuitivamente è una proprietà semplice e tanto rassicurante  che viene applicata dai bambini e non solo, in ogni operazione 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b="1" dirty="0" smtClean="0"/>
              <a:t>La </a:t>
            </a:r>
            <a:r>
              <a:rPr lang="it-IT" b="1" dirty="0"/>
              <a:t>proprietà commutativa giustifica il diverso nome che hanno i termini dell’addizione e della sottrazione </a:t>
            </a:r>
          </a:p>
          <a:p>
            <a:pPr marL="0" indent="0">
              <a:buNone/>
            </a:pPr>
            <a:r>
              <a:rPr lang="it-IT" dirty="0"/>
              <a:t>Nell’addizione, non c’è nessuna distinzione:  i termini si chiamano </a:t>
            </a:r>
            <a:r>
              <a:rPr lang="it-IT" i="1" dirty="0" smtClean="0"/>
              <a:t>addendi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Nella sottrazione il primo termine viene chiamato </a:t>
            </a:r>
            <a:r>
              <a:rPr lang="it-IT" i="1" dirty="0"/>
              <a:t>minuendo</a:t>
            </a:r>
            <a:r>
              <a:rPr lang="it-IT" dirty="0"/>
              <a:t> e il secondo termine </a:t>
            </a:r>
            <a:r>
              <a:rPr lang="it-IT" i="1" dirty="0"/>
              <a:t>sottraendo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976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3600" dirty="0" smtClean="0"/>
              <a:t>Le proprietà: elemento neutro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980728"/>
            <a:ext cx="8784976" cy="51125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Lo zero è l’elemento neutro dell’addizione Infatti </a:t>
            </a:r>
          </a:p>
          <a:p>
            <a:pPr marL="0" indent="0" algn="ctr">
              <a:buNone/>
            </a:pPr>
            <a:r>
              <a:rPr lang="it-IT" dirty="0"/>
              <a:t>a</a:t>
            </a:r>
            <a:r>
              <a:rPr lang="it-IT" dirty="0" smtClean="0"/>
              <a:t>+ 0 = 0 + a = a</a:t>
            </a:r>
          </a:p>
          <a:p>
            <a:pPr marL="0" indent="0">
              <a:buNone/>
            </a:pPr>
            <a:r>
              <a:rPr lang="it-IT" dirty="0"/>
              <a:t>p</a:t>
            </a:r>
            <a:r>
              <a:rPr lang="it-IT" dirty="0" smtClean="0"/>
              <a:t>er ogni a </a:t>
            </a:r>
            <a:r>
              <a:rPr lang="it-IT" altLang="it-IT" b="1" dirty="0">
                <a:sym typeface="Symbol" pitchFamily="18" charset="2"/>
              </a:rPr>
              <a:t></a:t>
            </a:r>
            <a:r>
              <a:rPr lang="it-IT" dirty="0" smtClean="0"/>
              <a:t>N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Si può dimostrare che questo elemento è unico</a:t>
            </a:r>
          </a:p>
          <a:p>
            <a:pPr marL="0" indent="0">
              <a:buNone/>
            </a:pPr>
            <a:r>
              <a:rPr lang="it-IT" dirty="0"/>
              <a:t>I</a:t>
            </a:r>
            <a:r>
              <a:rPr lang="it-IT" dirty="0" smtClean="0"/>
              <a:t>nfatti se esistessero due elementi neutri 0 e 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 smtClean="0"/>
              <a:t>Succederebbe che </a:t>
            </a:r>
            <a:endParaRPr lang="it-IT" dirty="0"/>
          </a:p>
          <a:p>
            <a:pPr marL="0" indent="0" algn="ctr">
              <a:buNone/>
            </a:pP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it-IT" dirty="0" smtClean="0"/>
              <a:t>+ 0 = </a:t>
            </a:r>
            <a:r>
              <a:rPr lang="it-IT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it-IT" dirty="0" smtClean="0"/>
              <a:t>   </a:t>
            </a:r>
            <a:r>
              <a:rPr lang="it-IT" dirty="0"/>
              <a:t>ma anche </a:t>
            </a:r>
            <a:r>
              <a:rPr lang="it-IT" dirty="0" smtClean="0"/>
              <a:t> 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it-IT" dirty="0" smtClean="0"/>
              <a:t>+ 0 = 0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Ne consegue che </a:t>
            </a:r>
            <a:r>
              <a:rPr lang="it-IT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it-IT" dirty="0" smtClean="0"/>
              <a:t>= 0</a:t>
            </a:r>
          </a:p>
        </p:txBody>
      </p:sp>
    </p:spTree>
    <p:extLst>
      <p:ext uri="{BB962C8B-B14F-4D97-AF65-F5344CB8AC3E}">
        <p14:creationId xmlns:p14="http://schemas.microsoft.com/office/powerpoint/2010/main" val="40923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proprietà: l’elemento neutro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125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Lo ZERO  </a:t>
            </a:r>
            <a:r>
              <a:rPr lang="it-IT" u="sng" dirty="0" smtClean="0"/>
              <a:t>non è</a:t>
            </a:r>
            <a:r>
              <a:rPr lang="it-IT" dirty="0" smtClean="0"/>
              <a:t> l’ elemento </a:t>
            </a:r>
            <a:r>
              <a:rPr lang="it-IT" dirty="0"/>
              <a:t>neutro per la </a:t>
            </a:r>
            <a:r>
              <a:rPr lang="it-IT" dirty="0" smtClean="0"/>
              <a:t>sottrazione. Infatti </a:t>
            </a:r>
            <a:endParaRPr lang="it-IT" dirty="0"/>
          </a:p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 smtClean="0"/>
              <a:t>2 </a:t>
            </a:r>
            <a:r>
              <a:rPr lang="it-IT" dirty="0"/>
              <a:t>- 0 = 2 e 0 – 2 = </a:t>
            </a:r>
            <a:r>
              <a:rPr lang="it-IT" b="1" dirty="0">
                <a:solidFill>
                  <a:srgbClr val="FF0000"/>
                </a:solidFill>
              </a:rPr>
              <a:t>-</a:t>
            </a:r>
            <a:r>
              <a:rPr lang="it-IT" b="1" dirty="0" smtClean="0">
                <a:solidFill>
                  <a:srgbClr val="FF0000"/>
                </a:solidFill>
              </a:rPr>
              <a:t>2</a:t>
            </a:r>
            <a:endParaRPr lang="it-IT" b="1" dirty="0">
              <a:solidFill>
                <a:srgbClr val="FF0000"/>
              </a:solidFill>
            </a:endParaRP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Si potrebbe parlare anche di </a:t>
            </a:r>
            <a:r>
              <a:rPr lang="it-IT" i="1" dirty="0"/>
              <a:t>elemento neutro </a:t>
            </a:r>
            <a:r>
              <a:rPr lang="it-IT" dirty="0"/>
              <a:t>a destra </a:t>
            </a:r>
            <a:r>
              <a:rPr lang="it-IT" dirty="0" smtClean="0"/>
              <a:t>e </a:t>
            </a:r>
            <a:r>
              <a:rPr lang="it-IT" dirty="0"/>
              <a:t>di elemento neutro a sinistra 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 smtClean="0"/>
              <a:t>Si </a:t>
            </a:r>
            <a:r>
              <a:rPr lang="it-IT" dirty="0"/>
              <a:t>potrebbe allora dire che 0 è elemento neutro a destra per la sottrazione mentre non esiste l'elemento neutro a sinistra per la stessa </a:t>
            </a:r>
            <a:r>
              <a:rPr lang="it-IT" dirty="0" smtClean="0"/>
              <a:t>operazione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802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dirty="0" smtClean="0"/>
              <a:t>La sottrazione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2565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La sottrazione  non è una operazione in N perché  la differenza di due numeri naturali potrebbe non essere  ancora un numero naturale </a:t>
            </a:r>
          </a:p>
          <a:p>
            <a:pPr marL="0" indent="0" algn="ctr">
              <a:buNone/>
            </a:pPr>
            <a:r>
              <a:rPr lang="it-IT" dirty="0" smtClean="0"/>
              <a:t>7 – 9 = …..</a:t>
            </a:r>
            <a:r>
              <a:rPr lang="it-IT" altLang="it-IT" b="1" dirty="0">
                <a:sym typeface="Symbol" pitchFamily="18" charset="2"/>
              </a:rPr>
              <a:t> </a:t>
            </a:r>
            <a:r>
              <a:rPr lang="it-IT" dirty="0"/>
              <a:t>∉ </a:t>
            </a:r>
            <a:r>
              <a:rPr lang="it-IT" altLang="it-IT" b="1" dirty="0" smtClean="0">
                <a:sym typeface="Symbol" pitchFamily="18" charset="2"/>
              </a:rPr>
              <a:t>N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Occorrerà aspettare di avere a disposizione i numeri interi relativi (insieme Z) per poter affermare che la sottrazione è un’operazione binaria interna; non godrà però né della proprietà associativa né di quella commutativa</a:t>
            </a:r>
          </a:p>
          <a:p>
            <a:pPr marL="0" indent="0" algn="ctr">
              <a:buNone/>
            </a:pPr>
            <a:r>
              <a:rPr lang="it-IT" dirty="0" smtClean="0"/>
              <a:t>7 – 9 = - 2</a:t>
            </a:r>
          </a:p>
          <a:p>
            <a:pPr marL="0" indent="0" algn="ctr">
              <a:buNone/>
            </a:pPr>
            <a:r>
              <a:rPr lang="it-IT" dirty="0" smtClean="0"/>
              <a:t>9 – 7 = + 2 </a:t>
            </a:r>
          </a:p>
          <a:p>
            <a:pPr marL="0" indent="0" algn="ctr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9446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Numero naturale: concetto «facile»?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Lo stesso </a:t>
            </a:r>
            <a:r>
              <a:rPr lang="it-IT" dirty="0" err="1" smtClean="0"/>
              <a:t>Dedekind</a:t>
            </a:r>
            <a:r>
              <a:rPr lang="it-IT" dirty="0" smtClean="0"/>
              <a:t> (1888) affermava, parafrasando un detto di Platone, che «l’uomo sempre aritmetizza», esprimendo con ciò la familiarità dell’uomo, </a:t>
            </a:r>
            <a:r>
              <a:rPr lang="it-IT" dirty="0"/>
              <a:t>fin </a:t>
            </a:r>
            <a:r>
              <a:rPr lang="it-IT" dirty="0" smtClean="0"/>
              <a:t>dall’infanzia, con i numeri naturali e il «contare».</a:t>
            </a:r>
          </a:p>
          <a:p>
            <a:pPr marL="0" indent="0" algn="ctr">
              <a:buNone/>
            </a:pPr>
            <a:r>
              <a:rPr lang="it-IT" dirty="0" smtClean="0"/>
              <a:t>EPPURE</a:t>
            </a:r>
          </a:p>
          <a:p>
            <a:pPr marL="0" indent="0" algn="ctr">
              <a:buNone/>
            </a:pPr>
            <a:r>
              <a:rPr lang="it-IT" dirty="0" smtClean="0"/>
              <a:t>sosteneva altresì che </a:t>
            </a:r>
          </a:p>
          <a:p>
            <a:pPr marL="0" indent="0" algn="ctr">
              <a:buNone/>
            </a:pPr>
            <a:r>
              <a:rPr lang="it-IT" dirty="0" smtClean="0"/>
              <a:t>«la quantità numerica di oggetti è un concetto molto complesso, ritenuto a torto semplice».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31850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sottrazione: come definirla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12569"/>
          </a:xfrm>
        </p:spPr>
        <p:txBody>
          <a:bodyPr>
            <a:noAutofit/>
          </a:bodyPr>
          <a:lstStyle/>
          <a:p>
            <a:pPr marL="0" indent="0">
              <a:spcBef>
                <a:spcPts val="720"/>
              </a:spcBef>
              <a:buNone/>
            </a:pPr>
            <a:r>
              <a:rPr lang="it-IT" altLang="it-IT" sz="3000" dirty="0" smtClean="0">
                <a:cs typeface="Times New Roman" pitchFamily="18" charset="0"/>
              </a:rPr>
              <a:t>Dati </a:t>
            </a:r>
            <a:r>
              <a:rPr lang="it-IT" altLang="it-IT" sz="3000" dirty="0">
                <a:cs typeface="Times New Roman" pitchFamily="18" charset="0"/>
              </a:rPr>
              <a:t>due numeri naturali  </a:t>
            </a:r>
            <a:r>
              <a:rPr lang="it-IT" altLang="it-IT" sz="3000" i="1" dirty="0">
                <a:cs typeface="Times New Roman" pitchFamily="18" charset="0"/>
              </a:rPr>
              <a:t>n, m</a:t>
            </a:r>
            <a:r>
              <a:rPr lang="it-IT" altLang="it-IT" sz="3000" i="1" dirty="0">
                <a:cs typeface="Times New Roman" pitchFamily="18" charset="0"/>
                <a:sym typeface="Symbol" pitchFamily="18" charset="2"/>
              </a:rPr>
              <a:t> </a:t>
            </a:r>
            <a:r>
              <a:rPr lang="ru-RU" altLang="it-IT" sz="3000" i="1" dirty="0"/>
              <a:t>Є</a:t>
            </a:r>
            <a:r>
              <a:rPr lang="it-IT" altLang="it-IT" sz="3000" dirty="0">
                <a:cs typeface="Times New Roman" pitchFamily="18" charset="0"/>
              </a:rPr>
              <a:t> </a:t>
            </a:r>
            <a:r>
              <a:rPr lang="it-IT" altLang="it-IT" sz="3000" b="1" dirty="0"/>
              <a:t>N</a:t>
            </a:r>
            <a:r>
              <a:rPr lang="it-IT" altLang="it-IT" sz="3000" dirty="0"/>
              <a:t> </a:t>
            </a:r>
            <a:r>
              <a:rPr lang="it-IT" altLang="it-IT" sz="3000" dirty="0" smtClean="0"/>
              <a:t> si </a:t>
            </a:r>
            <a:r>
              <a:rPr lang="it-IT" altLang="it-IT" sz="3000" dirty="0"/>
              <a:t>dice  differenza  </a:t>
            </a:r>
            <a:r>
              <a:rPr lang="it-IT" altLang="it-IT" sz="3000" i="1" dirty="0"/>
              <a:t>n - m</a:t>
            </a:r>
            <a:r>
              <a:rPr lang="it-IT" altLang="it-IT" sz="3000" dirty="0"/>
              <a:t> quel </a:t>
            </a:r>
            <a:r>
              <a:rPr lang="it-IT" altLang="it-IT" sz="3000" dirty="0" smtClean="0"/>
              <a:t>numero naturale</a:t>
            </a:r>
            <a:r>
              <a:rPr lang="it-IT" altLang="it-IT" sz="3000" dirty="0"/>
              <a:t>  </a:t>
            </a:r>
            <a:r>
              <a:rPr lang="it-IT" altLang="it-IT" sz="3000" i="1" dirty="0"/>
              <a:t>x</a:t>
            </a:r>
            <a:r>
              <a:rPr lang="it-IT" altLang="it-IT" sz="3000" dirty="0"/>
              <a:t>, </a:t>
            </a:r>
            <a:r>
              <a:rPr lang="it-IT" altLang="it-IT" sz="3000" b="1" dirty="0"/>
              <a:t>se esiste</a:t>
            </a:r>
            <a:r>
              <a:rPr lang="it-IT" altLang="it-IT" sz="3000" dirty="0"/>
              <a:t>, </a:t>
            </a:r>
            <a:r>
              <a:rPr lang="it-IT" altLang="it-IT" sz="3000" dirty="0" smtClean="0"/>
              <a:t>che sommato </a:t>
            </a:r>
            <a:r>
              <a:rPr lang="it-IT" altLang="it-IT" sz="3000" dirty="0"/>
              <a:t>ad  </a:t>
            </a:r>
            <a:r>
              <a:rPr lang="it-IT" altLang="it-IT" sz="3000" i="1" dirty="0"/>
              <a:t>m</a:t>
            </a:r>
            <a:r>
              <a:rPr lang="it-IT" altLang="it-IT" sz="3000" dirty="0"/>
              <a:t>  dia </a:t>
            </a:r>
            <a:r>
              <a:rPr lang="it-IT" altLang="it-IT" sz="3000" i="1" dirty="0"/>
              <a:t>n</a:t>
            </a:r>
            <a:r>
              <a:rPr lang="it-IT" altLang="it-IT" sz="3000" dirty="0"/>
              <a:t>.  </a:t>
            </a:r>
            <a:endParaRPr lang="it-IT" altLang="it-IT" sz="3000" dirty="0" smtClean="0"/>
          </a:p>
          <a:p>
            <a:pPr marL="0" indent="0">
              <a:spcBef>
                <a:spcPts val="720"/>
              </a:spcBef>
              <a:buNone/>
            </a:pPr>
            <a:r>
              <a:rPr lang="it-IT" altLang="it-IT" sz="3000" dirty="0" smtClean="0"/>
              <a:t>cioè </a:t>
            </a:r>
            <a:r>
              <a:rPr lang="it-IT" altLang="it-IT" sz="3000" dirty="0"/>
              <a:t>:   </a:t>
            </a:r>
            <a:r>
              <a:rPr lang="it-IT" altLang="it-IT" sz="3000" i="1" dirty="0"/>
              <a:t> n - m = x</a:t>
            </a:r>
            <a:r>
              <a:rPr lang="it-IT" altLang="it-IT" sz="3000" dirty="0"/>
              <a:t>   se e solo se   </a:t>
            </a:r>
            <a:r>
              <a:rPr lang="it-IT" altLang="it-IT" sz="3000" i="1" dirty="0"/>
              <a:t>n = m + x </a:t>
            </a:r>
            <a:endParaRPr lang="it-IT" altLang="it-IT" sz="3000" dirty="0" smtClean="0"/>
          </a:p>
          <a:p>
            <a:pPr marL="0" indent="0">
              <a:spcBef>
                <a:spcPts val="720"/>
              </a:spcBef>
              <a:buNone/>
            </a:pPr>
            <a:r>
              <a:rPr lang="it-IT" altLang="it-IT" sz="3000" dirty="0" smtClean="0"/>
              <a:t>Si </a:t>
            </a:r>
            <a:r>
              <a:rPr lang="it-IT" altLang="it-IT" sz="3000" dirty="0"/>
              <a:t>vede facilmente  che </a:t>
            </a:r>
            <a:r>
              <a:rPr lang="it-IT" altLang="it-IT" sz="3000" i="1" dirty="0"/>
              <a:t>n</a:t>
            </a:r>
            <a:r>
              <a:rPr lang="it-IT" altLang="it-IT" sz="3000" dirty="0"/>
              <a:t> deve essere maggiore di </a:t>
            </a:r>
            <a:r>
              <a:rPr lang="it-IT" altLang="it-IT" sz="3000" i="1" dirty="0"/>
              <a:t>m</a:t>
            </a:r>
            <a:r>
              <a:rPr lang="it-IT" altLang="it-IT" sz="3000" dirty="0"/>
              <a:t> per poter fare </a:t>
            </a:r>
            <a:r>
              <a:rPr lang="it-IT" altLang="it-IT" sz="3000" dirty="0" smtClean="0"/>
              <a:t> l’operazione </a:t>
            </a:r>
            <a:r>
              <a:rPr lang="it-IT" altLang="it-IT" sz="3000" dirty="0"/>
              <a:t>di sottrazione (cioè perché  </a:t>
            </a:r>
            <a:r>
              <a:rPr lang="it-IT" altLang="it-IT" sz="3000" i="1" dirty="0"/>
              <a:t>x</a:t>
            </a:r>
            <a:r>
              <a:rPr lang="it-IT" altLang="it-IT" sz="3000" dirty="0"/>
              <a:t> </a:t>
            </a:r>
            <a:r>
              <a:rPr lang="it-IT" altLang="it-IT" sz="3000" dirty="0" smtClean="0"/>
              <a:t> esista)</a:t>
            </a:r>
          </a:p>
          <a:p>
            <a:pPr marL="0" indent="0">
              <a:spcBef>
                <a:spcPts val="720"/>
              </a:spcBef>
              <a:buNone/>
            </a:pPr>
            <a:endParaRPr lang="it-IT" sz="2400" dirty="0" smtClean="0"/>
          </a:p>
          <a:p>
            <a:pPr marL="0" indent="0">
              <a:spcBef>
                <a:spcPts val="720"/>
              </a:spcBef>
              <a:buNone/>
            </a:pPr>
            <a:r>
              <a:rPr lang="it-IT" sz="2400" dirty="0" smtClean="0"/>
              <a:t>La </a:t>
            </a:r>
            <a:r>
              <a:rPr lang="it-IT" sz="2400" dirty="0"/>
              <a:t>sottrazione è definita </a:t>
            </a:r>
            <a:r>
              <a:rPr lang="it-IT" sz="2400" dirty="0" smtClean="0"/>
              <a:t>anche come </a:t>
            </a:r>
            <a:r>
              <a:rPr lang="it-IT" sz="2400" dirty="0"/>
              <a:t>«l’operazione inversa» della addizione </a:t>
            </a:r>
          </a:p>
          <a:p>
            <a:pPr marL="0" indent="0">
              <a:spcBef>
                <a:spcPts val="720"/>
              </a:spcBef>
              <a:buNone/>
            </a:pPr>
            <a:endParaRPr lang="it-IT" sz="3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484" y="5589240"/>
            <a:ext cx="1425756" cy="10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44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3200" dirty="0" smtClean="0"/>
              <a:t>La sottrazione: la proprietà invariantiva?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25658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2400" dirty="0" smtClean="0"/>
              <a:t>Nei testi è scritto che la </a:t>
            </a:r>
            <a:r>
              <a:rPr lang="it-IT" sz="2400" dirty="0"/>
              <a:t>sottrazione </a:t>
            </a:r>
            <a:r>
              <a:rPr lang="it-IT" sz="2400" dirty="0" smtClean="0"/>
              <a:t>in N gode </a:t>
            </a:r>
            <a:r>
              <a:rPr lang="it-IT" sz="2400" dirty="0"/>
              <a:t>della proprietà </a:t>
            </a:r>
            <a:r>
              <a:rPr lang="it-IT" sz="2400" b="1" dirty="0" smtClean="0"/>
              <a:t>invariantiva</a:t>
            </a:r>
            <a:r>
              <a:rPr lang="it-IT" sz="2400" dirty="0" smtClean="0"/>
              <a:t>, </a:t>
            </a:r>
            <a:r>
              <a:rPr lang="it-IT" sz="2400" dirty="0"/>
              <a:t>per la quale la differenza di due numeri non cambia se a entrambi si aggiungono o si tolgono numeri </a:t>
            </a:r>
            <a:r>
              <a:rPr lang="it-IT" sz="2400" dirty="0" smtClean="0"/>
              <a:t>uguali. </a:t>
            </a:r>
          </a:p>
          <a:p>
            <a:pPr marL="0" indent="0" algn="just">
              <a:buNone/>
            </a:pPr>
            <a:r>
              <a:rPr lang="it-IT" sz="2400" dirty="0" smtClean="0"/>
              <a:t>Nella prassi è trattata come </a:t>
            </a:r>
            <a:r>
              <a:rPr lang="it-IT" sz="2400" dirty="0" smtClean="0"/>
              <a:t>proprietà dell’operazione, ma </a:t>
            </a:r>
            <a:r>
              <a:rPr lang="it-IT" sz="2400" dirty="0" smtClean="0"/>
              <a:t>in realtà sarebbero le </a:t>
            </a:r>
            <a:r>
              <a:rPr lang="it-IT" sz="2400" b="1" dirty="0" smtClean="0"/>
              <a:t>leggi </a:t>
            </a:r>
            <a:r>
              <a:rPr lang="it-IT" sz="2400" b="1" dirty="0"/>
              <a:t>di monotonia o di </a:t>
            </a:r>
            <a:r>
              <a:rPr lang="it-IT" sz="2400" b="1" dirty="0" smtClean="0"/>
              <a:t>semplificazione </a:t>
            </a:r>
            <a:r>
              <a:rPr lang="it-IT" sz="2400" dirty="0" smtClean="0"/>
              <a:t>relative</a:t>
            </a:r>
            <a:r>
              <a:rPr lang="it-IT" sz="2400" b="1" dirty="0" smtClean="0"/>
              <a:t> a uguaglianze e disuguaglianze </a:t>
            </a:r>
            <a:r>
              <a:rPr lang="it-IT" sz="2400" dirty="0" smtClean="0"/>
              <a:t>nell’insieme </a:t>
            </a:r>
            <a:r>
              <a:rPr lang="it-IT" sz="2400" dirty="0" smtClean="0"/>
              <a:t>N, il vero riferimento:</a:t>
            </a:r>
            <a:endParaRPr lang="it-IT" sz="2400" dirty="0"/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   Siano </a:t>
            </a:r>
            <a:r>
              <a:rPr lang="it-IT" sz="2400" dirty="0"/>
              <a:t>a; b; c </a:t>
            </a:r>
            <a:r>
              <a:rPr lang="it-IT" sz="2400" dirty="0" smtClean="0">
                <a:sym typeface="Symbol"/>
              </a:rPr>
              <a:t></a:t>
            </a:r>
            <a:r>
              <a:rPr lang="it-IT" sz="2400" dirty="0" smtClean="0"/>
              <a:t>N</a:t>
            </a:r>
            <a:r>
              <a:rPr lang="it-IT" sz="2400" dirty="0"/>
              <a:t>;</a:t>
            </a:r>
            <a:r>
              <a:rPr lang="it-IT" sz="2400" dirty="0" smtClean="0"/>
              <a:t> </a:t>
            </a:r>
            <a:r>
              <a:rPr lang="it-IT" sz="2400" dirty="0"/>
              <a:t>valgono </a:t>
            </a:r>
            <a:r>
              <a:rPr lang="it-IT" sz="2400" dirty="0" smtClean="0"/>
              <a:t>in particolare le </a:t>
            </a:r>
            <a:r>
              <a:rPr lang="it-IT" sz="2400" dirty="0"/>
              <a:t>seguenti leggi:</a:t>
            </a:r>
          </a:p>
          <a:p>
            <a:pPr marL="0" indent="0">
              <a:buNone/>
            </a:pPr>
            <a:r>
              <a:rPr lang="pt-BR" sz="2400" dirty="0" smtClean="0"/>
              <a:t>    1</a:t>
            </a:r>
            <a:r>
              <a:rPr lang="pt-BR" sz="2400" dirty="0"/>
              <a:t>. a + c = b + c , a = b</a:t>
            </a:r>
          </a:p>
          <a:p>
            <a:pPr marL="0" indent="0">
              <a:buNone/>
            </a:pPr>
            <a:r>
              <a:rPr lang="pt-BR" sz="2400" dirty="0" smtClean="0"/>
              <a:t>    2</a:t>
            </a:r>
            <a:r>
              <a:rPr lang="pt-BR" sz="2400" dirty="0"/>
              <a:t>. </a:t>
            </a:r>
            <a:r>
              <a:rPr lang="pt-BR" sz="2400" dirty="0" smtClean="0"/>
              <a:t> </a:t>
            </a:r>
            <a:r>
              <a:rPr lang="pt-BR" sz="2400" dirty="0"/>
              <a:t>a + c &lt; b + c , a &lt; b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 smtClean="0"/>
              <a:t> Articoleremo  </a:t>
            </a:r>
            <a:r>
              <a:rPr lang="it-IT" sz="2400" dirty="0" smtClean="0"/>
              <a:t>meglio </a:t>
            </a:r>
            <a:r>
              <a:rPr lang="it-IT" sz="2400" dirty="0" smtClean="0"/>
              <a:t>il nostro punto di vista  su </a:t>
            </a:r>
          </a:p>
          <a:p>
            <a:pPr marL="0" indent="0">
              <a:buNone/>
            </a:pPr>
            <a:r>
              <a:rPr lang="it-IT" sz="2400" dirty="0" smtClean="0"/>
              <a:t>queste osservazioni che afferiscono ad un piano semiotico </a:t>
            </a:r>
          </a:p>
          <a:p>
            <a:pPr marL="0" indent="0">
              <a:buNone/>
            </a:pPr>
            <a:r>
              <a:rPr lang="it-IT" sz="2400" dirty="0" smtClean="0"/>
              <a:t>nel </a:t>
            </a:r>
            <a:r>
              <a:rPr lang="it-IT" sz="2400" dirty="0" smtClean="0"/>
              <a:t>corso del prossimo incontro…</a:t>
            </a:r>
            <a:endParaRPr lang="it-IT" sz="2400" dirty="0"/>
          </a:p>
        </p:txBody>
      </p:sp>
      <p:pic>
        <p:nvPicPr>
          <p:cNvPr id="7170" name="Picture 2" descr="invariantiv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859874"/>
            <a:ext cx="765220" cy="201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nvarianti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487" y="4338578"/>
            <a:ext cx="735897" cy="153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9701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3600" dirty="0" smtClean="0"/>
              <a:t>Rappresentazioni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600" b="1" dirty="0" smtClean="0"/>
              <a:t>LA LINEA DEI NUMERI</a:t>
            </a:r>
          </a:p>
          <a:p>
            <a:pPr marL="0" indent="0">
              <a:buNone/>
            </a:pPr>
            <a:r>
              <a:rPr lang="it-IT" sz="2600" dirty="0" smtClean="0"/>
              <a:t>E’ lo strumento didattico più «duraturo» </a:t>
            </a:r>
          </a:p>
          <a:p>
            <a:pPr marL="0" indent="0">
              <a:buNone/>
            </a:pPr>
            <a:r>
              <a:rPr lang="it-IT" sz="2600" dirty="0" smtClean="0"/>
              <a:t>Sarà utilizzato nelle classi successive per collocare numeri decimali e nella scuola secondaria numeri razionali e irrazionali. </a:t>
            </a:r>
          </a:p>
          <a:p>
            <a:pPr marL="0" indent="0">
              <a:buNone/>
            </a:pPr>
            <a:r>
              <a:rPr lang="it-IT" sz="2600" dirty="0" smtClean="0"/>
              <a:t>E’ un mezzo che aiuta i bambini a staccarsi gradualmente dagli oggetti concreti, a operare ad un livello più astratto. Sulla </a:t>
            </a:r>
            <a:r>
              <a:rPr lang="it-IT" sz="2600" dirty="0"/>
              <a:t>linea dei numeri si possono </a:t>
            </a:r>
            <a:r>
              <a:rPr lang="it-IT" sz="2600" dirty="0" smtClean="0"/>
              <a:t>interpretare l’addizione </a:t>
            </a:r>
            <a:r>
              <a:rPr lang="it-IT" sz="2600" dirty="0"/>
              <a:t>e la sottrazione </a:t>
            </a:r>
          </a:p>
          <a:p>
            <a:pPr>
              <a:buFontTx/>
              <a:buChar char="-"/>
            </a:pPr>
            <a:r>
              <a:rPr lang="it-IT" sz="2600" dirty="0"/>
              <a:t>L’addizione  è un contare in avanti di uno</a:t>
            </a:r>
          </a:p>
          <a:p>
            <a:pPr>
              <a:buFontTx/>
              <a:buChar char="-"/>
            </a:pPr>
            <a:r>
              <a:rPr lang="it-IT" sz="2600" dirty="0"/>
              <a:t>La sottrazione un contare regressivo di uno </a:t>
            </a:r>
          </a:p>
          <a:p>
            <a:pPr marL="0" indent="0">
              <a:buNone/>
            </a:pPr>
            <a:endParaRPr lang="it-IT" sz="2600" dirty="0" smtClean="0"/>
          </a:p>
          <a:p>
            <a:pPr marL="0" indent="0">
              <a:buNone/>
            </a:pPr>
            <a:r>
              <a:rPr lang="it-IT" sz="2600" dirty="0" smtClean="0"/>
              <a:t>Sulla </a:t>
            </a:r>
            <a:r>
              <a:rPr lang="it-IT" sz="2600" dirty="0"/>
              <a:t>semiretta dei numeri si </a:t>
            </a:r>
            <a:r>
              <a:rPr lang="it-IT" sz="2600" dirty="0" smtClean="0"/>
              <a:t>leggono inoltre  </a:t>
            </a:r>
            <a:r>
              <a:rPr lang="it-IT" sz="2600" dirty="0"/>
              <a:t>i vincoli </a:t>
            </a:r>
            <a:r>
              <a:rPr lang="it-IT" sz="2600" dirty="0" smtClean="0"/>
              <a:t>della sottrazione </a:t>
            </a:r>
            <a:endParaRPr lang="it-IT" sz="2600" dirty="0"/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924034"/>
            <a:ext cx="3096344" cy="6709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0474" y="0"/>
            <a:ext cx="8543525" cy="692696"/>
          </a:xfrm>
        </p:spPr>
        <p:txBody>
          <a:bodyPr/>
          <a:lstStyle/>
          <a:p>
            <a:r>
              <a:rPr lang="it-IT" sz="3600" dirty="0" smtClean="0"/>
              <a:t>Rappresentazioni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sz="3500" dirty="0" smtClean="0"/>
              <a:t>LE DITA  mettono </a:t>
            </a:r>
            <a:r>
              <a:rPr lang="it-IT" sz="3500" dirty="0"/>
              <a:t>in luce l’operatore di passaggio al successivo </a:t>
            </a:r>
            <a:r>
              <a:rPr lang="it-IT" sz="3500" dirty="0" smtClean="0"/>
              <a:t>e la </a:t>
            </a:r>
            <a:r>
              <a:rPr lang="it-IT" sz="3500" dirty="0"/>
              <a:t>struttura additiva dei numeri </a:t>
            </a:r>
            <a:r>
              <a:rPr lang="it-IT" sz="3500" dirty="0" smtClean="0"/>
              <a:t>naturali</a:t>
            </a:r>
          </a:p>
          <a:p>
            <a:r>
              <a:rPr lang="it-IT" sz="3500" dirty="0" smtClean="0"/>
              <a:t>BILANCIA : aiuta a comprendere l’uso corretto del simbolo di uguaglianza (=) </a:t>
            </a:r>
          </a:p>
          <a:p>
            <a:r>
              <a:rPr lang="it-IT" sz="3500" dirty="0" smtClean="0"/>
              <a:t>REGOLI</a:t>
            </a:r>
          </a:p>
          <a:p>
            <a:r>
              <a:rPr lang="it-IT" sz="3500" dirty="0" smtClean="0"/>
              <a:t>ABACO </a:t>
            </a:r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                                       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75" y="4941168"/>
            <a:ext cx="2460539" cy="119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78417"/>
            <a:ext cx="1224136" cy="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279" y="4860146"/>
            <a:ext cx="1818055" cy="136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61579"/>
            <a:ext cx="2156774" cy="135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Addizione e unione di insiemi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881605"/>
            <a:ext cx="8784976" cy="48245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800" dirty="0" smtClean="0"/>
              <a:t>Su </a:t>
            </a:r>
            <a:r>
              <a:rPr lang="it-IT" sz="2800" dirty="0"/>
              <a:t>molti testi </a:t>
            </a:r>
            <a:r>
              <a:rPr lang="it-IT" sz="2800" dirty="0" smtClean="0"/>
              <a:t>l’addizione </a:t>
            </a:r>
            <a:r>
              <a:rPr lang="it-IT" sz="2800" dirty="0" smtClean="0"/>
              <a:t>viene associata alla operazione insiemistica di unione, dimenticando di sottolineare che </a:t>
            </a:r>
            <a:r>
              <a:rPr lang="it-IT" sz="2800" dirty="0"/>
              <a:t>bisogna utilizzare insiemi </a:t>
            </a:r>
            <a:r>
              <a:rPr lang="it-IT" sz="2800" dirty="0" smtClean="0"/>
              <a:t>disgiunti. </a:t>
            </a:r>
          </a:p>
          <a:p>
            <a:pPr marL="0" indent="0" algn="just">
              <a:buNone/>
            </a:pPr>
            <a:r>
              <a:rPr lang="it-IT" sz="2800" dirty="0" smtClean="0"/>
              <a:t>Questo </a:t>
            </a:r>
            <a:r>
              <a:rPr lang="it-IT" sz="2800" dirty="0"/>
              <a:t>uso degli insiemi è </a:t>
            </a:r>
            <a:r>
              <a:rPr lang="it-IT" sz="2800" dirty="0" smtClean="0"/>
              <a:t>stato criticato dai ricercatori </a:t>
            </a:r>
            <a:r>
              <a:rPr lang="it-IT" sz="2800" dirty="0"/>
              <a:t>in didattica, soprattutto perché </a:t>
            </a:r>
            <a:r>
              <a:rPr lang="it-IT" sz="2800" dirty="0" smtClean="0"/>
              <a:t>mette in gioco concetti, quelli </a:t>
            </a:r>
            <a:r>
              <a:rPr lang="it-IT" sz="2800" dirty="0"/>
              <a:t>di </a:t>
            </a:r>
            <a:r>
              <a:rPr lang="it-IT" sz="2800" dirty="0" smtClean="0"/>
              <a:t>insieme e di operazione </a:t>
            </a:r>
            <a:r>
              <a:rPr lang="it-IT" sz="2800" dirty="0"/>
              <a:t>di </a:t>
            </a:r>
            <a:r>
              <a:rPr lang="it-IT" sz="2800" dirty="0" smtClean="0"/>
              <a:t>unione tra insiemi, nonché </a:t>
            </a:r>
            <a:r>
              <a:rPr lang="it-IT" sz="2800" dirty="0"/>
              <a:t>la definizione di disgiunzione tra insiemi, </a:t>
            </a:r>
            <a:r>
              <a:rPr lang="it-IT" sz="2800" dirty="0" smtClean="0"/>
              <a:t>che non </a:t>
            </a:r>
            <a:r>
              <a:rPr lang="it-IT" sz="2800" dirty="0"/>
              <a:t>sono </a:t>
            </a:r>
            <a:r>
              <a:rPr lang="it-IT" sz="2800" dirty="0" smtClean="0"/>
              <a:t>proprio elementari</a:t>
            </a:r>
            <a:r>
              <a:rPr lang="it-IT" sz="2800" dirty="0"/>
              <a:t>, visto anche lo sviluppo storico della nozione di insieme, che è esplicitamente </a:t>
            </a:r>
            <a:r>
              <a:rPr lang="it-IT" sz="2800" dirty="0" smtClean="0"/>
              <a:t>presentata a </a:t>
            </a:r>
            <a:r>
              <a:rPr lang="it-IT" sz="2800" dirty="0"/>
              <a:t>partire dal </a:t>
            </a:r>
            <a:r>
              <a:rPr lang="it-IT" sz="2800" dirty="0" smtClean="0"/>
              <a:t>XIX sec..</a:t>
            </a:r>
            <a:endParaRPr lang="it-IT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941168"/>
            <a:ext cx="2448272" cy="1673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62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545032" y="2564904"/>
            <a:ext cx="8053936" cy="132576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L’avventura prosegue…</a:t>
            </a:r>
          </a:p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GRAZIE </a:t>
            </a:r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 </a:t>
            </a:r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L’ATTENZIONE!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9516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764704"/>
          </a:xfrm>
        </p:spPr>
        <p:txBody>
          <a:bodyPr/>
          <a:lstStyle/>
          <a:p>
            <a:r>
              <a:rPr lang="it-IT" sz="2800" dirty="0" smtClean="0"/>
              <a:t>Dal concetto empirico di numero naturale           alla costruzione di una teoria formale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7200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La storia della matematica mostra come, da un concetto primitivo di numero, legato a modelli concreti e ad esperienze dirette, si sia giunti ad una </a:t>
            </a:r>
            <a:r>
              <a:rPr lang="it-IT" sz="2800" dirty="0"/>
              <a:t>costruzione formale sempre più astratta </a:t>
            </a:r>
            <a:r>
              <a:rPr lang="it-IT" sz="2800" dirty="0" smtClean="0"/>
              <a:t>di tale concetto, guidati dal desiderio di proporre leggi e proprietà di valore universale.</a:t>
            </a:r>
          </a:p>
          <a:p>
            <a:pPr marL="0" indent="0" algn="just">
              <a:buNone/>
            </a:pPr>
            <a:r>
              <a:rPr lang="it-IT" sz="2800" dirty="0" smtClean="0"/>
              <a:t>La formalizzazione del concetto di numero, che ha avuto inizio nell’antica Grecia, è culminata nel </a:t>
            </a:r>
            <a:r>
              <a:rPr lang="it-IT" sz="2800" dirty="0"/>
              <a:t>XIX </a:t>
            </a:r>
            <a:r>
              <a:rPr lang="it-IT" sz="2800" dirty="0" smtClean="0"/>
              <a:t>secolo con la nascita dell’aritmetica moderna.</a:t>
            </a:r>
          </a:p>
          <a:p>
            <a:pPr marL="0" indent="0">
              <a:buNone/>
            </a:pPr>
            <a:endParaRPr lang="it-IT" sz="2800" dirty="0"/>
          </a:p>
        </p:txBody>
      </p:sp>
      <p:sp>
        <p:nvSpPr>
          <p:cNvPr id="4" name="Rettangolo 3"/>
          <p:cNvSpPr/>
          <p:nvPr/>
        </p:nvSpPr>
        <p:spPr>
          <a:xfrm>
            <a:off x="323528" y="5013176"/>
            <a:ext cx="835292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it-IT" altLang="it-IT" sz="2800" dirty="0" smtClean="0"/>
              <a:t>Con </a:t>
            </a:r>
            <a:r>
              <a:rPr lang="it-IT" altLang="it-IT" sz="2800" dirty="0" err="1" smtClean="0"/>
              <a:t>Dedekind</a:t>
            </a:r>
            <a:r>
              <a:rPr lang="it-IT" altLang="it-IT" sz="2800" dirty="0" smtClean="0"/>
              <a:t> si arrivò a ricondurre l’aritm</a:t>
            </a:r>
            <a:r>
              <a:rPr lang="it-IT" altLang="ja-JP" sz="2800" dirty="0" smtClean="0">
                <a:ea typeface="ＭＳ Ｐゴシック" pitchFamily="-60" charset="-128"/>
              </a:rPr>
              <a:t>etica</a:t>
            </a:r>
            <a:r>
              <a:rPr lang="it-IT" altLang="ja-JP" sz="2800" dirty="0">
                <a:ea typeface="ＭＳ Ｐゴシック" pitchFamily="-60" charset="-128"/>
              </a:rPr>
              <a:t>, </a:t>
            </a:r>
            <a:r>
              <a:rPr lang="it-IT" altLang="ja-JP" sz="2800" dirty="0" smtClean="0">
                <a:ea typeface="ＭＳ Ｐゴシック" pitchFamily="-60" charset="-128"/>
              </a:rPr>
              <a:t>l’a</a:t>
            </a:r>
            <a:r>
              <a:rPr lang="it-IT" altLang="it-IT" sz="2800" dirty="0" smtClean="0"/>
              <a:t>lgebra e l’an</a:t>
            </a:r>
            <a:r>
              <a:rPr lang="it-IT" altLang="ja-JP" sz="2800" dirty="0" smtClean="0">
                <a:ea typeface="ＭＳ Ｐゴシック" pitchFamily="-60" charset="-128"/>
              </a:rPr>
              <a:t>al</a:t>
            </a:r>
            <a:r>
              <a:rPr lang="it-IT" altLang="it-IT" sz="2800" dirty="0" smtClean="0"/>
              <a:t>isi alla </a:t>
            </a:r>
            <a:r>
              <a:rPr lang="it-IT" altLang="it-IT" sz="2800" dirty="0"/>
              <a:t>teoria degli insiemi e delle </a:t>
            </a:r>
            <a:r>
              <a:rPr lang="it-IT" altLang="it-IT" sz="2800" dirty="0" smtClean="0"/>
              <a:t>funzioni</a:t>
            </a:r>
            <a:r>
              <a:rPr lang="it-IT" alt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379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92696"/>
          </a:xfrm>
        </p:spPr>
        <p:txBody>
          <a:bodyPr/>
          <a:lstStyle/>
          <a:p>
            <a:r>
              <a:rPr lang="it-IT" sz="2800" dirty="0" smtClean="0"/>
              <a:t>Dal concetto empirico di numero naturale            alla costruzione di una teoria formale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L’aritmetica moderna nasce dalle riflessioni di diversi studiosi, in particolare Peano e </a:t>
            </a:r>
            <a:r>
              <a:rPr lang="it-IT" sz="2800" dirty="0" err="1" smtClean="0"/>
              <a:t>Dedekind</a:t>
            </a:r>
            <a:r>
              <a:rPr lang="it-IT" sz="2800" dirty="0" smtClean="0"/>
              <a:t>, sul concetto di numero e di «numero naturale», che sottolinearono l’importanza di confrontare le basi intuitive dei fondamenti con le deduzioni logiche. </a:t>
            </a:r>
          </a:p>
          <a:p>
            <a:pPr marL="0" indent="0" algn="just">
              <a:buNone/>
            </a:pPr>
            <a:r>
              <a:rPr lang="it-IT" sz="2800" dirty="0" smtClean="0"/>
              <a:t>A Peano si deve l’approccio «assiomatico», secondo cui la descrizione degli oggetti matematici basilari avviene a partire da asserzioni accettate come vere (</a:t>
            </a:r>
            <a:r>
              <a:rPr lang="it-IT" sz="2800" i="1" dirty="0" smtClean="0">
                <a:solidFill>
                  <a:srgbClr val="C00000"/>
                </a:solidFill>
              </a:rPr>
              <a:t>assiomi</a:t>
            </a:r>
            <a:r>
              <a:rPr lang="it-IT" sz="2800" dirty="0" smtClean="0"/>
              <a:t>) e senza giustificazioni intuitive o legate all’esperienza sensoriale. Questa nuova impostazione rivoluziona l’aritmetica in modo analogo a quanto era avvenuto, pochi </a:t>
            </a:r>
            <a:r>
              <a:rPr lang="it-IT" sz="2800" dirty="0"/>
              <a:t>decenni </a:t>
            </a:r>
            <a:r>
              <a:rPr lang="it-IT" sz="2800" dirty="0" smtClean="0"/>
              <a:t>prima, per la geometria, con le geometrie non euclidee.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719811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0"/>
            <a:ext cx="8460432" cy="692696"/>
          </a:xfrm>
        </p:spPr>
        <p:txBody>
          <a:bodyPr/>
          <a:lstStyle/>
          <a:p>
            <a:r>
              <a:rPr lang="it-IT" sz="3200" dirty="0" smtClean="0"/>
              <a:t>La «cassetta degli attrezzi» di Peano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800" dirty="0" smtClean="0"/>
              <a:t>Nell’opera «Sul concetto di numero» del 1891, Giuseppe Peano identifica come concetti primitivi: </a:t>
            </a:r>
            <a:endParaRPr lang="it-IT" sz="2800" dirty="0"/>
          </a:p>
          <a:p>
            <a:pPr algn="just">
              <a:buBlip>
                <a:blip r:embed="rId2"/>
              </a:buBlip>
            </a:pPr>
            <a:r>
              <a:rPr lang="it-IT" sz="2800" dirty="0" smtClean="0"/>
              <a:t>insieme di numeri </a:t>
            </a:r>
          </a:p>
          <a:p>
            <a:pPr algn="just">
              <a:buBlip>
                <a:blip r:embed="rId2"/>
              </a:buBlip>
            </a:pPr>
            <a:r>
              <a:rPr lang="it-IT" sz="2800" dirty="0" smtClean="0"/>
              <a:t>un numero privilegiato indicato con «1» </a:t>
            </a:r>
          </a:p>
          <a:p>
            <a:pPr algn="just">
              <a:buBlip>
                <a:blip r:embed="rId2"/>
              </a:buBlip>
            </a:pPr>
            <a:r>
              <a:rPr lang="it-IT" sz="2800" dirty="0" smtClean="0"/>
              <a:t> il concetto di «successivo di un numero»</a:t>
            </a:r>
          </a:p>
          <a:p>
            <a:pPr marL="0" indent="0" algn="just">
              <a:buNone/>
            </a:pPr>
            <a:r>
              <a:rPr lang="it-IT" sz="2800" dirty="0" smtClean="0"/>
              <a:t>Non definisce tali concetti, se non implicitamente attraverso proposizioni assunte come vere, divenute note come gli «assiomi di Peano».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48582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Assiomi di Peano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052736"/>
            <a:ext cx="8940273" cy="5328592"/>
          </a:xfrm>
        </p:spPr>
        <p:txBody>
          <a:bodyPr>
            <a:noAutofit/>
          </a:bodyPr>
          <a:lstStyle/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r>
              <a:rPr lang="it-IT" altLang="it-IT" sz="2400" dirty="0" smtClean="0"/>
              <a:t>«Uno» è un numero, ovvero «uno» è un elemento di N, insieme dei numeri naturali</a:t>
            </a:r>
            <a:endParaRPr lang="it-IT" altLang="it-IT" sz="2400" dirty="0"/>
          </a:p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r>
              <a:rPr lang="it-IT" altLang="it-IT" sz="2400" dirty="0" smtClean="0"/>
              <a:t>Il </a:t>
            </a:r>
            <a:r>
              <a:rPr lang="it-IT" altLang="it-IT" sz="2400" dirty="0"/>
              <a:t>successivo di </a:t>
            </a:r>
            <a:r>
              <a:rPr lang="it-IT" altLang="it-IT" sz="2400" dirty="0" smtClean="0"/>
              <a:t>un numero è un numero</a:t>
            </a:r>
            <a:endParaRPr lang="it-IT" altLang="it-IT" sz="2400" dirty="0"/>
          </a:p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r>
              <a:rPr lang="it-IT" altLang="it-IT" sz="2400" dirty="0"/>
              <a:t>«Uno»</a:t>
            </a:r>
            <a:r>
              <a:rPr lang="it-IT" altLang="it-IT" sz="2400" dirty="0" smtClean="0"/>
              <a:t> </a:t>
            </a:r>
            <a:r>
              <a:rPr lang="it-IT" altLang="it-IT" sz="2400" dirty="0"/>
              <a:t>non è il successivo di </a:t>
            </a:r>
            <a:r>
              <a:rPr lang="it-IT" altLang="it-IT" sz="2400" dirty="0" smtClean="0"/>
              <a:t>alcun </a:t>
            </a:r>
            <a:r>
              <a:rPr lang="it-IT" altLang="it-IT" sz="2400" dirty="0"/>
              <a:t>numero</a:t>
            </a:r>
          </a:p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r>
              <a:rPr lang="it-IT" altLang="it-IT" sz="2400" dirty="0" smtClean="0"/>
              <a:t>Se i successivi di due numeri sono uguali, anche i due numeri </a:t>
            </a:r>
            <a:r>
              <a:rPr lang="it-IT" altLang="it-IT" sz="2400" dirty="0"/>
              <a:t>sono uguali</a:t>
            </a:r>
          </a:p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r>
              <a:rPr lang="it-IT" altLang="it-IT" sz="2400" dirty="0"/>
              <a:t>Se </a:t>
            </a:r>
            <a:r>
              <a:rPr lang="it-IT" altLang="it-IT" sz="2400" dirty="0" smtClean="0"/>
              <a:t>un sottoinsieme A di N contiene il numero «uno</a:t>
            </a:r>
            <a:r>
              <a:rPr lang="it-IT" altLang="it-IT" sz="2400" dirty="0"/>
              <a:t>»</a:t>
            </a:r>
            <a:r>
              <a:rPr lang="it-IT" altLang="it-IT" sz="2400" i="1" dirty="0" smtClean="0"/>
              <a:t> </a:t>
            </a:r>
            <a:r>
              <a:rPr lang="it-IT" altLang="it-IT" sz="2400" dirty="0" smtClean="0"/>
              <a:t>e il successivo di ogni suo elemento, allora A=N.</a:t>
            </a:r>
          </a:p>
          <a:p>
            <a:pPr marL="609600" indent="-609600">
              <a:spcBef>
                <a:spcPts val="0"/>
              </a:spcBef>
              <a:buFont typeface="+mj-lt"/>
              <a:buAutoNum type="romanUcPeriod"/>
            </a:pPr>
            <a:endParaRPr lang="it-IT" sz="2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2400" dirty="0" smtClean="0"/>
              <a:t>Nella edizione del suo Formulario del 1898, Peano includeva lo «zero» quale elemento iniziale della sequenza dei numeri naturali, riformulando gli assiomi a partire da «zero».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400" dirty="0" smtClean="0"/>
              <a:t>Attualmente si include lo «zero» nell’insieme dei numeri naturali.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686002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Dagli assiomi alla costruzione dell’insieme N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908720"/>
            <a:ext cx="8784976" cy="561662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it-IT" sz="2400" dirty="0" smtClean="0"/>
              <a:t>Il significato degli assiomi si può così sintetizzare: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it-IT" sz="2400" dirty="0" smtClean="0"/>
              <a:t>Ogni numero naturale ha uno e un solo successivo;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it-IT" sz="2400" dirty="0" smtClean="0"/>
              <a:t>Due numeri diversi hanno successivi diversi;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it-IT" sz="2400" dirty="0" smtClean="0"/>
              <a:t>Il passaggio da un numero a quello successivo è regolato dal cosiddetto «</a:t>
            </a:r>
            <a:r>
              <a:rPr lang="it-IT" sz="2400" b="1" dirty="0" smtClean="0">
                <a:solidFill>
                  <a:srgbClr val="C00000"/>
                </a:solidFill>
              </a:rPr>
              <a:t>principio di induzione</a:t>
            </a:r>
            <a:r>
              <a:rPr lang="it-IT" sz="2400" dirty="0" smtClean="0"/>
              <a:t>», espresso dal quinto assioma, che richiama l’idea di ripetizione, o di iterazione.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400" dirty="0" smtClean="0"/>
              <a:t>Esempio: </a:t>
            </a:r>
            <a:r>
              <a:rPr lang="it-IT" sz="2400" b="1" dirty="0" smtClean="0"/>
              <a:t>l’addizione</a:t>
            </a:r>
            <a:r>
              <a:rPr lang="it-IT" sz="2400" dirty="0" smtClean="0"/>
              <a:t> </a:t>
            </a:r>
            <a:r>
              <a:rPr lang="it-IT" sz="2400" b="1" dirty="0" smtClean="0"/>
              <a:t>viene introdotta per induzione</a:t>
            </a:r>
            <a:r>
              <a:rPr lang="it-IT" sz="2400" dirty="0" smtClean="0"/>
              <a:t>, a partire dalla definizione: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dirty="0" smtClean="0"/>
              <a:t>Se a è un numero naturale,  a+1=successivo(a)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dirty="0" smtClean="0"/>
              <a:t>Se a e b sono numeri naturali, </a:t>
            </a:r>
            <a:r>
              <a:rPr lang="it-IT" sz="2400" dirty="0" err="1" smtClean="0"/>
              <a:t>a+b</a:t>
            </a:r>
            <a:r>
              <a:rPr lang="it-IT" sz="2400" dirty="0" smtClean="0"/>
              <a:t> è </a:t>
            </a:r>
            <a:r>
              <a:rPr lang="it-IT" sz="2400" b="1" dirty="0" smtClean="0"/>
              <a:t>il risultato dell’operazione di passaggio al successivo, ripetuta b volte </a:t>
            </a:r>
            <a:r>
              <a:rPr lang="it-IT" sz="2400" dirty="0" smtClean="0"/>
              <a:t>a partire da a: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dirty="0" smtClean="0"/>
              <a:t>a+1=successivo(a)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it-IT" sz="2400" dirty="0" smtClean="0"/>
              <a:t>a+2=successivo(a+1)</a:t>
            </a:r>
            <a:endParaRPr lang="it-IT" sz="2400" dirty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dirty="0" smtClean="0"/>
              <a:t>...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b="1" dirty="0" err="1" smtClean="0"/>
              <a:t>a+b</a:t>
            </a:r>
            <a:r>
              <a:rPr lang="it-IT" sz="2400" b="1" dirty="0" smtClean="0"/>
              <a:t>= successivo del successivo del successivo…(b volte) di a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61291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Aggiungendo 1… si arriva all’infinito!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836712"/>
            <a:ext cx="8784976" cy="5616624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it-IT" sz="2400" dirty="0" smtClean="0"/>
              <a:t>Sulla base di questi assiomi, Peano definì le operazioni fra i numeri e le loro proprietà per induzione.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2400" b="1" dirty="0" smtClean="0"/>
              <a:t>Henry Poincaré </a:t>
            </a:r>
            <a:r>
              <a:rPr lang="it-IT" sz="2400" dirty="0" smtClean="0"/>
              <a:t>(nel saggio «La science et l’</a:t>
            </a:r>
            <a:r>
              <a:rPr lang="it-IT" sz="2400" dirty="0" err="1" smtClean="0"/>
              <a:t>hypothèse</a:t>
            </a:r>
            <a:r>
              <a:rPr lang="it-IT" sz="2400" dirty="0" smtClean="0"/>
              <a:t>», 1902) parla di «</a:t>
            </a:r>
            <a:r>
              <a:rPr lang="it-IT" sz="2400" b="1" dirty="0" smtClean="0">
                <a:solidFill>
                  <a:srgbClr val="C00000"/>
                </a:solidFill>
              </a:rPr>
              <a:t>ragionamento per ricorrenza</a:t>
            </a:r>
            <a:r>
              <a:rPr lang="it-IT" sz="2400" dirty="0" smtClean="0"/>
              <a:t>», attraverso cui i numeri naturali vengono considerati dal punto di vista del loro ordinamento, più esplicitamente connesso con il concetto di «contare», come una sequenza infinita:</a:t>
            </a:r>
          </a:p>
          <a:p>
            <a:pPr marL="0" indent="0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it-IT" sz="2400" b="1" i="1" dirty="0" smtClean="0">
                <a:solidFill>
                  <a:srgbClr val="C00000"/>
                </a:solidFill>
              </a:rPr>
              <a:t> «… potremmo contare indefinitamente, benché non abbiamo mai contato altro che un numero finito di oggetti».</a:t>
            </a:r>
          </a:p>
          <a:p>
            <a:pPr marL="0" indent="0">
              <a:spcBef>
                <a:spcPts val="0"/>
              </a:spcBef>
              <a:buNone/>
            </a:pPr>
            <a:endParaRPr lang="it-I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400" dirty="0" smtClean="0"/>
              <a:t>Il ragionamento per ricorrenza è legato alla «magia dell’aggiungere uno», come racconta spiritosamente il famoso </a:t>
            </a:r>
            <a:r>
              <a:rPr lang="it-IT" sz="2400" b="1" dirty="0" smtClean="0"/>
              <a:t>Cesare </a:t>
            </a:r>
            <a:r>
              <a:rPr lang="it-IT" sz="2400" b="1" dirty="0"/>
              <a:t>Zavattini</a:t>
            </a:r>
            <a:r>
              <a:rPr lang="it-IT" sz="2400" dirty="0"/>
              <a:t> (1902 - 1989), scrittore, giornalista, soggettista e sceneggiatore, </a:t>
            </a:r>
            <a:r>
              <a:rPr lang="it-IT" sz="2400" dirty="0" smtClean="0"/>
              <a:t>pittore nel suo libro </a:t>
            </a:r>
            <a:r>
              <a:rPr lang="it-IT" sz="2400" dirty="0" smtClean="0">
                <a:hlinkClick r:id="rId2" action="ppaction://hlinkfile"/>
              </a:rPr>
              <a:t>“</a:t>
            </a:r>
            <a:r>
              <a:rPr lang="it-IT" sz="2400" dirty="0">
                <a:hlinkClick r:id="rId2" action="ppaction://hlinkfile"/>
              </a:rPr>
              <a:t>Parliamo tanto di me</a:t>
            </a:r>
            <a:r>
              <a:rPr lang="it-IT" sz="2400" dirty="0" smtClean="0">
                <a:hlinkClick r:id="rId2" action="ppaction://hlinkfile"/>
              </a:rPr>
              <a:t>”.</a:t>
            </a:r>
            <a:endParaRPr lang="it-IT" sz="2400" dirty="0" smtClean="0"/>
          </a:p>
          <a:p>
            <a:pPr marL="0" indent="0">
              <a:spcBef>
                <a:spcPts val="0"/>
              </a:spcBef>
              <a:buNone/>
            </a:pP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27121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1863841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9322F11-2E60-4EEA-93CD-0B5C207B46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TP101863841_template</Template>
  <TotalTime>1082</TotalTime>
  <Words>2800</Words>
  <Application>Microsoft Office PowerPoint</Application>
  <PresentationFormat>Presentazione su schermo (4:3)</PresentationFormat>
  <Paragraphs>260</Paragraphs>
  <Slides>35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TP101863841_template</vt:lpstr>
      <vt:lpstr>Agorà Matematico           A.S.2013-2014             SCUOLA   PRIMARIA</vt:lpstr>
      <vt:lpstr>La mente umana e il numero</vt:lpstr>
      <vt:lpstr>Numero naturale: concetto «facile»?</vt:lpstr>
      <vt:lpstr>Dal concetto empirico di numero naturale           alla costruzione di una teoria formale</vt:lpstr>
      <vt:lpstr>Dal concetto empirico di numero naturale            alla costruzione di una teoria formale</vt:lpstr>
      <vt:lpstr>La «cassetta degli attrezzi» di Peano</vt:lpstr>
      <vt:lpstr>Assiomi di Peano</vt:lpstr>
      <vt:lpstr>Dagli assiomi alla costruzione dell’insieme N</vt:lpstr>
      <vt:lpstr>Aggiungendo 1… si arriva all’infinito!</vt:lpstr>
      <vt:lpstr>Il concetto di insieme infinito: la parola a Galileo</vt:lpstr>
      <vt:lpstr>Dal «+1» al concetto di insieme infinito</vt:lpstr>
      <vt:lpstr>Dal «+1» al concetto di insieme infinito</vt:lpstr>
      <vt:lpstr>L’infinito e l’hotel Hilbert</vt:lpstr>
      <vt:lpstr>Formalizziamo: cardinalità di insiemi</vt:lpstr>
      <vt:lpstr>Formalizziamo: cardinalità di insiemi</vt:lpstr>
      <vt:lpstr>Presentazione standard di PowerPoint</vt:lpstr>
      <vt:lpstr> Costruzione di insiemi numerici: da N a Z </vt:lpstr>
      <vt:lpstr>N e Z insiemi ordinati</vt:lpstr>
      <vt:lpstr>L’operazione di addizione</vt:lpstr>
      <vt:lpstr>Operazione – binaria -  interna </vt:lpstr>
      <vt:lpstr>Presentazione standard di PowerPoint</vt:lpstr>
      <vt:lpstr>Operazione – binaria -  interna </vt:lpstr>
      <vt:lpstr>Operazione – binaria -  interna </vt:lpstr>
      <vt:lpstr>Le proprietà: la associativa  </vt:lpstr>
      <vt:lpstr>Qualche precisazione </vt:lpstr>
      <vt:lpstr>Le proprietà: la commutativa </vt:lpstr>
      <vt:lpstr>Le proprietà: elemento neutro</vt:lpstr>
      <vt:lpstr>Le proprietà: l’elemento neutro </vt:lpstr>
      <vt:lpstr>La sottrazione </vt:lpstr>
      <vt:lpstr>Le sottrazione: come definirla </vt:lpstr>
      <vt:lpstr>La sottrazione: la proprietà invariantiva?</vt:lpstr>
      <vt:lpstr>Rappresentazioni</vt:lpstr>
      <vt:lpstr>Rappresentazioni</vt:lpstr>
      <vt:lpstr>Addizione e unione di insiemi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47</cp:revision>
  <dcterms:created xsi:type="dcterms:W3CDTF">2013-09-29T16:32:09Z</dcterms:created>
  <dcterms:modified xsi:type="dcterms:W3CDTF">2013-10-24T13:39:21Z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TC018638429991</vt:lpwstr>
  </property>
</Properties>
</file>