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sldIdLst>
    <p:sldId id="256" r:id="rId2"/>
    <p:sldId id="283" r:id="rId3"/>
    <p:sldId id="289" r:id="rId4"/>
    <p:sldId id="293" r:id="rId5"/>
    <p:sldId id="294" r:id="rId6"/>
    <p:sldId id="295" r:id="rId7"/>
    <p:sldId id="296" r:id="rId8"/>
    <p:sldId id="301" r:id="rId9"/>
    <p:sldId id="304" r:id="rId10"/>
    <p:sldId id="309" r:id="rId11"/>
    <p:sldId id="305" r:id="rId12"/>
    <p:sldId id="306" r:id="rId13"/>
    <p:sldId id="307" r:id="rId14"/>
    <p:sldId id="308" r:id="rId15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7" d="100"/>
          <a:sy n="77" d="100"/>
        </p:scale>
        <p:origin x="-1278" y="-15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E:\AGORA'%20def\Iscrizioni%20Agora'\riepilogo%20iscrizioni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F:\AGORA'%20def\GRADIMENTO\grafici%20questionari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F:\AGORA'%20def\GRADIMENTO\grafici%20questionari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F:\AGORA'%20def\GRADIMENTO\grafici%20questionari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F:\AGORA'%20def\GRADIMENTO\grafici%20questionari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Documents%20and%20Settings\utente\Desktop\iscrizioni%2013.14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Foglio5!$D$124:$D$127</c:f>
              <c:strCache>
                <c:ptCount val="4"/>
                <c:pt idx="0">
                  <c:v>primaria</c:v>
                </c:pt>
                <c:pt idx="1">
                  <c:v>sec.1°g</c:v>
                </c:pt>
                <c:pt idx="2">
                  <c:v>sec.2°g</c:v>
                </c:pt>
                <c:pt idx="3">
                  <c:v>form.prim.</c:v>
                </c:pt>
              </c:strCache>
            </c:strRef>
          </c:cat>
          <c:val>
            <c:numRef>
              <c:f>Foglio5!$E$124:$E$127</c:f>
              <c:numCache>
                <c:formatCode>0%</c:formatCode>
                <c:ptCount val="4"/>
                <c:pt idx="0">
                  <c:v>0.55000000000000004</c:v>
                </c:pt>
                <c:pt idx="1">
                  <c:v>0.1800000000000001</c:v>
                </c:pt>
                <c:pt idx="2">
                  <c:v>0.26</c:v>
                </c:pt>
                <c:pt idx="3">
                  <c:v>1.0000000000000009E-2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600" b="1"/>
          </a:pPr>
          <a:endParaRPr lang="it-IT"/>
        </a:p>
      </c:txPr>
    </c:legend>
    <c:plotVisOnly val="1"/>
    <c:dispBlanksAs val="zero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.28262839020122482"/>
          <c:y val="7.407407407407407E-2"/>
          <c:w val="0.67113560804899552"/>
          <c:h val="0.83309419655876471"/>
        </c:manualLayout>
      </c:layout>
      <c:barChart>
        <c:barDir val="bar"/>
        <c:grouping val="clustered"/>
        <c:varyColors val="0"/>
        <c:ser>
          <c:idx val="0"/>
          <c:order val="0"/>
          <c:spPr>
            <a:solidFill>
              <a:srgbClr val="FF0000"/>
            </a:solidFill>
          </c:spPr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Foglio6!$I$8:$I$11</c:f>
              <c:strCache>
                <c:ptCount val="4"/>
                <c:pt idx="0">
                  <c:v>non soddisfacente</c:v>
                </c:pt>
                <c:pt idx="1">
                  <c:v>poco soddisfacente</c:v>
                </c:pt>
                <c:pt idx="2">
                  <c:v>soddisfacente</c:v>
                </c:pt>
                <c:pt idx="3">
                  <c:v>molto soddisfacente</c:v>
                </c:pt>
              </c:strCache>
            </c:strRef>
          </c:cat>
          <c:val>
            <c:numRef>
              <c:f>Foglio6!$J$8:$J$11</c:f>
              <c:numCache>
                <c:formatCode>0%</c:formatCode>
                <c:ptCount val="4"/>
                <c:pt idx="0">
                  <c:v>1.0000000000000005E-2</c:v>
                </c:pt>
                <c:pt idx="1">
                  <c:v>8.0000000000000043E-2</c:v>
                </c:pt>
                <c:pt idx="2">
                  <c:v>0.49000000000000021</c:v>
                </c:pt>
                <c:pt idx="3">
                  <c:v>0.42000000000000021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77993472"/>
        <c:axId val="71276736"/>
      </c:barChart>
      <c:catAx>
        <c:axId val="77993472"/>
        <c:scaling>
          <c:orientation val="minMax"/>
        </c:scaling>
        <c:delete val="0"/>
        <c:axPos val="l"/>
        <c:majorTickMark val="out"/>
        <c:minorTickMark val="none"/>
        <c:tickLblPos val="nextTo"/>
        <c:crossAx val="71276736"/>
        <c:crosses val="autoZero"/>
        <c:auto val="1"/>
        <c:lblAlgn val="ctr"/>
        <c:lblOffset val="100"/>
        <c:noMultiLvlLbl val="0"/>
      </c:catAx>
      <c:valAx>
        <c:axId val="71276736"/>
        <c:scaling>
          <c:orientation val="minMax"/>
        </c:scaling>
        <c:delete val="0"/>
        <c:axPos val="b"/>
        <c:majorGridlines/>
        <c:numFmt formatCode="0%" sourceLinked="1"/>
        <c:majorTickMark val="out"/>
        <c:minorTickMark val="none"/>
        <c:tickLblPos val="nextTo"/>
        <c:crossAx val="77993472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spPr>
            <a:solidFill>
              <a:srgbClr val="00B0F0"/>
            </a:solidFill>
          </c:spPr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Foglio6!$I$37:$I$40</c:f>
              <c:strCache>
                <c:ptCount val="4"/>
                <c:pt idx="0">
                  <c:v>non soddisfacente</c:v>
                </c:pt>
                <c:pt idx="1">
                  <c:v>poco soddisfacente</c:v>
                </c:pt>
                <c:pt idx="2">
                  <c:v>soddisfacente</c:v>
                </c:pt>
                <c:pt idx="3">
                  <c:v>molto soddisfacente</c:v>
                </c:pt>
              </c:strCache>
            </c:strRef>
          </c:cat>
          <c:val>
            <c:numRef>
              <c:f>Foglio6!$J$37:$J$40</c:f>
              <c:numCache>
                <c:formatCode>0%</c:formatCode>
                <c:ptCount val="4"/>
                <c:pt idx="0">
                  <c:v>0</c:v>
                </c:pt>
                <c:pt idx="1">
                  <c:v>0</c:v>
                </c:pt>
                <c:pt idx="2">
                  <c:v>0.44</c:v>
                </c:pt>
                <c:pt idx="3">
                  <c:v>0.56000000000000005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77995520"/>
        <c:axId val="74810496"/>
      </c:barChart>
      <c:catAx>
        <c:axId val="77995520"/>
        <c:scaling>
          <c:orientation val="minMax"/>
        </c:scaling>
        <c:delete val="0"/>
        <c:axPos val="l"/>
        <c:majorTickMark val="out"/>
        <c:minorTickMark val="none"/>
        <c:tickLblPos val="nextTo"/>
        <c:crossAx val="74810496"/>
        <c:crosses val="autoZero"/>
        <c:auto val="1"/>
        <c:lblAlgn val="ctr"/>
        <c:lblOffset val="100"/>
        <c:noMultiLvlLbl val="0"/>
      </c:catAx>
      <c:valAx>
        <c:axId val="74810496"/>
        <c:scaling>
          <c:orientation val="minMax"/>
        </c:scaling>
        <c:delete val="0"/>
        <c:axPos val="b"/>
        <c:majorGridlines/>
        <c:numFmt formatCode="0%" sourceLinked="1"/>
        <c:majorTickMark val="out"/>
        <c:minorTickMark val="none"/>
        <c:tickLblPos val="nextTo"/>
        <c:crossAx val="7799552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spPr>
            <a:solidFill>
              <a:srgbClr val="00B050"/>
            </a:solidFill>
          </c:spPr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Foglio6!$K$37:$K$40</c:f>
              <c:strCache>
                <c:ptCount val="4"/>
                <c:pt idx="0">
                  <c:v>non soddisfacente</c:v>
                </c:pt>
                <c:pt idx="1">
                  <c:v>poco soddisfacente</c:v>
                </c:pt>
                <c:pt idx="2">
                  <c:v>soddisfacente</c:v>
                </c:pt>
                <c:pt idx="3">
                  <c:v>molto soddisfacente</c:v>
                </c:pt>
              </c:strCache>
            </c:strRef>
          </c:cat>
          <c:val>
            <c:numRef>
              <c:f>Foglio6!$L$37:$L$40</c:f>
              <c:numCache>
                <c:formatCode>0%</c:formatCode>
                <c:ptCount val="4"/>
                <c:pt idx="0">
                  <c:v>0</c:v>
                </c:pt>
                <c:pt idx="1">
                  <c:v>2.0000000000000011E-2</c:v>
                </c:pt>
                <c:pt idx="2">
                  <c:v>0.46</c:v>
                </c:pt>
                <c:pt idx="3">
                  <c:v>0.52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78099968"/>
        <c:axId val="74812224"/>
      </c:barChart>
      <c:catAx>
        <c:axId val="78099968"/>
        <c:scaling>
          <c:orientation val="minMax"/>
        </c:scaling>
        <c:delete val="0"/>
        <c:axPos val="l"/>
        <c:majorTickMark val="out"/>
        <c:minorTickMark val="none"/>
        <c:tickLblPos val="nextTo"/>
        <c:crossAx val="74812224"/>
        <c:crosses val="autoZero"/>
        <c:auto val="1"/>
        <c:lblAlgn val="ctr"/>
        <c:lblOffset val="100"/>
        <c:noMultiLvlLbl val="0"/>
      </c:catAx>
      <c:valAx>
        <c:axId val="74812224"/>
        <c:scaling>
          <c:orientation val="minMax"/>
        </c:scaling>
        <c:delete val="0"/>
        <c:axPos val="b"/>
        <c:majorGridlines/>
        <c:numFmt formatCode="0%" sourceLinked="1"/>
        <c:majorTickMark val="out"/>
        <c:minorTickMark val="none"/>
        <c:tickLblPos val="nextTo"/>
        <c:crossAx val="78099968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invertIfNegative val="0"/>
          <c:dPt>
            <c:idx val="3"/>
            <c:invertIfNegative val="0"/>
            <c:bubble3D val="0"/>
            <c:spPr>
              <a:solidFill>
                <a:schemeClr val="tx2">
                  <a:lumMod val="60000"/>
                  <a:lumOff val="40000"/>
                </a:schemeClr>
              </a:solidFill>
            </c:spPr>
          </c:dPt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Foglio6!$B$37:$B$40</c:f>
              <c:strCache>
                <c:ptCount val="4"/>
                <c:pt idx="0">
                  <c:v>non soddisfacente</c:v>
                </c:pt>
                <c:pt idx="1">
                  <c:v>poco soddisfacente</c:v>
                </c:pt>
                <c:pt idx="2">
                  <c:v>soddisfacente</c:v>
                </c:pt>
                <c:pt idx="3">
                  <c:v>molto soddisfacente</c:v>
                </c:pt>
              </c:strCache>
            </c:strRef>
          </c:cat>
          <c:val>
            <c:numRef>
              <c:f>Foglio6!$C$37:$C$40</c:f>
              <c:numCache>
                <c:formatCode>0%</c:formatCode>
                <c:ptCount val="4"/>
                <c:pt idx="0">
                  <c:v>1.0000000000000005E-2</c:v>
                </c:pt>
                <c:pt idx="1">
                  <c:v>0.12000000000000002</c:v>
                </c:pt>
                <c:pt idx="2">
                  <c:v>0.44</c:v>
                </c:pt>
                <c:pt idx="3">
                  <c:v>0.43000000000000022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78101504"/>
        <c:axId val="74815680"/>
      </c:barChart>
      <c:catAx>
        <c:axId val="78101504"/>
        <c:scaling>
          <c:orientation val="minMax"/>
        </c:scaling>
        <c:delete val="0"/>
        <c:axPos val="l"/>
        <c:majorTickMark val="out"/>
        <c:minorTickMark val="none"/>
        <c:tickLblPos val="nextTo"/>
        <c:crossAx val="74815680"/>
        <c:crosses val="autoZero"/>
        <c:auto val="1"/>
        <c:lblAlgn val="ctr"/>
        <c:lblOffset val="100"/>
        <c:noMultiLvlLbl val="0"/>
      </c:catAx>
      <c:valAx>
        <c:axId val="74815680"/>
        <c:scaling>
          <c:orientation val="minMax"/>
        </c:scaling>
        <c:delete val="0"/>
        <c:axPos val="b"/>
        <c:majorGridlines/>
        <c:numFmt formatCode="0%" sourceLinked="1"/>
        <c:majorTickMark val="out"/>
        <c:minorTickMark val="none"/>
        <c:tickLblPos val="nextTo"/>
        <c:crossAx val="78101504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explosion val="3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Foglio1!$A$10:$C$10</c:f>
              <c:strCache>
                <c:ptCount val="3"/>
                <c:pt idx="0">
                  <c:v>PRIMARIA</c:v>
                </c:pt>
                <c:pt idx="1">
                  <c:v>SEC.1°GRADO</c:v>
                </c:pt>
                <c:pt idx="2">
                  <c:v>SEC.2°GRADO</c:v>
                </c:pt>
              </c:strCache>
            </c:strRef>
          </c:cat>
          <c:val>
            <c:numRef>
              <c:f>Foglio1!$A$11:$C$11</c:f>
              <c:numCache>
                <c:formatCode>0%</c:formatCode>
                <c:ptCount val="3"/>
                <c:pt idx="0">
                  <c:v>0.58000000000000007</c:v>
                </c:pt>
                <c:pt idx="1">
                  <c:v>0.25</c:v>
                </c:pt>
                <c:pt idx="2">
                  <c:v>0.17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b="1"/>
          </a:pPr>
          <a:endParaRPr lang="it-IT"/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it-IT"/>
    </a:p>
  </c:txPr>
  <c:externalData r:id="rId1">
    <c:autoUpdate val="0"/>
  </c:externalData>
</c:chartSpace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850D008-C146-4768-9FF4-CE1FFD3B524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748E692-FDF3-461F-B1BF-760B958E4239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753864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748E692-FDF3-461F-B1BF-760B958E4239}" type="slidenum">
              <a:rPr lang="it-IT" smtClean="0"/>
              <a:pPr/>
              <a:t>1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0505208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alphaModFix amt="23000"/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D613C4-7662-4CBC-A9BB-1AE5E69CF9E0}" type="datetimeFigureOut">
              <a:rPr lang="it-IT" smtClean="0"/>
              <a:pPr/>
              <a:t>24/10/2013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CA2EEA-74B7-423B-AAE2-7ABED62197AB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11560" y="620688"/>
            <a:ext cx="7772400" cy="1974081"/>
          </a:xfrm>
        </p:spPr>
        <p:txBody>
          <a:bodyPr>
            <a:noAutofit/>
          </a:bodyPr>
          <a:lstStyle/>
          <a:p>
            <a:r>
              <a:rPr lang="it-IT" sz="5400" b="1" i="1" dirty="0">
                <a:solidFill>
                  <a:srgbClr val="FF0000"/>
                </a:solidFill>
              </a:rPr>
              <a:t>Agorà Matematico</a:t>
            </a:r>
            <a:br>
              <a:rPr lang="it-IT" sz="5400" b="1" i="1" dirty="0">
                <a:solidFill>
                  <a:srgbClr val="FF0000"/>
                </a:solidFill>
              </a:rPr>
            </a:br>
            <a:endParaRPr lang="it-IT" sz="5400" b="1" i="1" dirty="0">
              <a:solidFill>
                <a:srgbClr val="FF0000"/>
              </a:solidFill>
            </a:endParaRP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928662" y="1857364"/>
            <a:ext cx="7416824" cy="2786082"/>
          </a:xfrm>
        </p:spPr>
        <p:txBody>
          <a:bodyPr>
            <a:normAutofit fontScale="25000" lnSpcReduction="20000"/>
          </a:bodyPr>
          <a:lstStyle/>
          <a:p>
            <a:endParaRPr lang="it-IT" sz="9000" b="1" i="1" dirty="0">
              <a:solidFill>
                <a:schemeClr val="tx2"/>
              </a:solidFill>
            </a:endParaRPr>
          </a:p>
          <a:p>
            <a:pPr marL="1371600" indent="-1371600">
              <a:defRPr/>
            </a:pPr>
            <a:r>
              <a:rPr lang="it-IT" sz="20200" b="1" cap="all" dirty="0" smtClean="0">
                <a:solidFill>
                  <a:schemeClr val="tx2">
                    <a:lumMod val="75000"/>
                  </a:schemeClr>
                </a:solidFill>
              </a:rPr>
              <a:t>La nuova proposta</a:t>
            </a:r>
          </a:p>
          <a:p>
            <a:pPr marL="1371600" indent="-1371600">
              <a:defRPr/>
            </a:pPr>
            <a:endParaRPr lang="it-IT" sz="20200" b="1" cap="all" dirty="0" smtClean="0">
              <a:solidFill>
                <a:schemeClr val="tx2">
                  <a:lumMod val="75000"/>
                </a:schemeClr>
              </a:solidFill>
            </a:endParaRPr>
          </a:p>
          <a:p>
            <a:pPr marL="1371600" indent="-1371600" algn="r">
              <a:defRPr/>
            </a:pPr>
            <a:r>
              <a:rPr lang="it-IT" sz="16000" b="1" cap="all" dirty="0" err="1" smtClean="0">
                <a:solidFill>
                  <a:schemeClr val="tx2">
                    <a:lumMod val="75000"/>
                  </a:schemeClr>
                </a:solidFill>
              </a:rPr>
              <a:t>a.s.</a:t>
            </a:r>
            <a:r>
              <a:rPr lang="it-IT" sz="16000" b="1" cap="all" dirty="0" smtClean="0">
                <a:solidFill>
                  <a:schemeClr val="tx2">
                    <a:lumMod val="75000"/>
                  </a:schemeClr>
                </a:solidFill>
              </a:rPr>
              <a:t> 2013/2014</a:t>
            </a:r>
          </a:p>
          <a:p>
            <a:pPr>
              <a:defRPr/>
            </a:pPr>
            <a:endParaRPr lang="it-IT" sz="15700" b="1" i="1" dirty="0">
              <a:solidFill>
                <a:schemeClr val="accent1"/>
              </a:solidFill>
            </a:endParaRPr>
          </a:p>
          <a:p>
            <a:pPr algn="l">
              <a:defRPr/>
            </a:pPr>
            <a:endParaRPr lang="it-IT" sz="2800" b="1" i="1" dirty="0">
              <a:solidFill>
                <a:schemeClr val="accent1"/>
              </a:solidFill>
            </a:endParaRPr>
          </a:p>
          <a:p>
            <a:pPr algn="r">
              <a:defRPr/>
            </a:pPr>
            <a:endParaRPr lang="it-IT" sz="2000" dirty="0">
              <a:solidFill>
                <a:schemeClr val="accent1"/>
              </a:solidFill>
            </a:endParaRPr>
          </a:p>
          <a:p>
            <a:pPr algn="r">
              <a:defRPr/>
            </a:pPr>
            <a:endParaRPr lang="it-IT" sz="2000" dirty="0">
              <a:solidFill>
                <a:schemeClr val="accent1"/>
              </a:solidFill>
            </a:endParaRPr>
          </a:p>
          <a:p>
            <a:pPr algn="l">
              <a:defRPr/>
            </a:pPr>
            <a:r>
              <a:rPr lang="it-IT" sz="9600" i="1" dirty="0">
                <a:solidFill>
                  <a:srgbClr val="002060"/>
                </a:solidFill>
              </a:rPr>
              <a:t>Ferrara    </a:t>
            </a:r>
            <a:r>
              <a:rPr lang="it-IT" sz="9600" i="1" dirty="0" smtClean="0">
                <a:solidFill>
                  <a:srgbClr val="002060"/>
                </a:solidFill>
              </a:rPr>
              <a:t>17 ottobre 2013</a:t>
            </a:r>
          </a:p>
          <a:p>
            <a:pPr>
              <a:defRPr/>
            </a:pPr>
            <a:r>
              <a:rPr lang="it-IT" sz="9600" i="1" dirty="0" smtClean="0">
                <a:solidFill>
                  <a:srgbClr val="002060"/>
                </a:solidFill>
              </a:rPr>
              <a:t>Università di Ferrara - Dipartimento di Matematica</a:t>
            </a:r>
          </a:p>
          <a:p>
            <a:pPr algn="r">
              <a:defRPr/>
            </a:pPr>
            <a:r>
              <a:rPr lang="it-IT" sz="9600" i="1" dirty="0" smtClean="0">
                <a:solidFill>
                  <a:srgbClr val="002060"/>
                </a:solidFill>
              </a:rPr>
              <a:t>Antonella Mori</a:t>
            </a:r>
            <a:endParaRPr lang="it-IT" sz="9600" i="1" dirty="0">
              <a:solidFill>
                <a:srgbClr val="002060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00634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it-IT" b="1" i="1" dirty="0" smtClean="0">
                <a:solidFill>
                  <a:schemeClr val="accent1">
                    <a:lumMod val="75000"/>
                  </a:schemeClr>
                </a:solidFill>
              </a:rPr>
              <a:t>… difformità </a:t>
            </a:r>
            <a:r>
              <a:rPr lang="it-IT" b="1" i="1" dirty="0" smtClean="0">
                <a:solidFill>
                  <a:schemeClr val="accent1">
                    <a:lumMod val="75000"/>
                  </a:schemeClr>
                </a:solidFill>
              </a:rPr>
              <a:t>di esigenze tra i docenti dei vari ordini scolastici: </a:t>
            </a:r>
          </a:p>
          <a:p>
            <a:pPr>
              <a:buNone/>
            </a:pPr>
            <a:r>
              <a:rPr lang="it-IT" b="1" dirty="0" smtClean="0">
                <a:solidFill>
                  <a:srgbClr val="C00000"/>
                </a:solidFill>
              </a:rPr>
              <a:t>docenti di scuola </a:t>
            </a:r>
            <a:r>
              <a:rPr lang="it-IT" b="1" dirty="0" err="1" smtClean="0">
                <a:solidFill>
                  <a:srgbClr val="C00000"/>
                </a:solidFill>
              </a:rPr>
              <a:t>primaria…</a:t>
            </a:r>
            <a:r>
              <a:rPr lang="it-IT" b="1" dirty="0" smtClean="0">
                <a:solidFill>
                  <a:srgbClr val="C00000"/>
                </a:solidFill>
              </a:rPr>
              <a:t>  </a:t>
            </a:r>
            <a:r>
              <a:rPr lang="it-IT" b="1" dirty="0" smtClean="0">
                <a:solidFill>
                  <a:schemeClr val="accent1">
                    <a:lumMod val="75000"/>
                  </a:schemeClr>
                </a:solidFill>
              </a:rPr>
              <a:t>bisogno di una formazione prettamente disciplinare </a:t>
            </a:r>
            <a:r>
              <a:rPr lang="it-IT" dirty="0" smtClean="0">
                <a:solidFill>
                  <a:schemeClr val="accent1">
                    <a:lumMod val="75000"/>
                  </a:schemeClr>
                </a:solidFill>
              </a:rPr>
              <a:t>legata all'approfondimento di contenuti specifici</a:t>
            </a:r>
          </a:p>
          <a:p>
            <a:pPr>
              <a:buNone/>
            </a:pPr>
            <a:r>
              <a:rPr lang="it-IT" dirty="0" smtClean="0">
                <a:solidFill>
                  <a:schemeClr val="accent1">
                    <a:lumMod val="75000"/>
                  </a:schemeClr>
                </a:solidFill>
              </a:rPr>
              <a:t> </a:t>
            </a:r>
            <a:r>
              <a:rPr lang="it-IT" b="1" dirty="0" smtClean="0">
                <a:solidFill>
                  <a:srgbClr val="C00000"/>
                </a:solidFill>
              </a:rPr>
              <a:t>docenti di scuola </a:t>
            </a:r>
            <a:r>
              <a:rPr lang="it-IT" b="1" dirty="0" err="1" smtClean="0">
                <a:solidFill>
                  <a:srgbClr val="C00000"/>
                </a:solidFill>
              </a:rPr>
              <a:t>secondaria…</a:t>
            </a:r>
            <a:r>
              <a:rPr lang="it-IT" b="1" dirty="0" smtClean="0">
                <a:solidFill>
                  <a:srgbClr val="C00000"/>
                </a:solidFill>
              </a:rPr>
              <a:t> </a:t>
            </a:r>
            <a:r>
              <a:rPr lang="it-IT" dirty="0" smtClean="0">
                <a:solidFill>
                  <a:schemeClr val="accent1">
                    <a:lumMod val="75000"/>
                  </a:schemeClr>
                </a:solidFill>
              </a:rPr>
              <a:t>di secondo grado una formazione volta maggiormente all’</a:t>
            </a:r>
            <a:r>
              <a:rPr lang="it-IT" b="1" dirty="0" smtClean="0">
                <a:solidFill>
                  <a:schemeClr val="accent1">
                    <a:lumMod val="75000"/>
                  </a:schemeClr>
                </a:solidFill>
              </a:rPr>
              <a:t>utilizzo di alcuni pacchetti applicativi informatici </a:t>
            </a:r>
            <a:r>
              <a:rPr lang="it-IT" dirty="0" smtClean="0">
                <a:solidFill>
                  <a:schemeClr val="accent1">
                    <a:lumMod val="75000"/>
                  </a:schemeClr>
                </a:solidFill>
              </a:rPr>
              <a:t>nell’insegnamento della matematica.</a:t>
            </a:r>
          </a:p>
          <a:p>
            <a:endParaRPr lang="it-IT" dirty="0"/>
          </a:p>
        </p:txBody>
      </p:sp>
      <p:sp>
        <p:nvSpPr>
          <p:cNvPr id="4" name="Titolo 1"/>
          <p:cNvSpPr>
            <a:spLocks noGrp="1"/>
          </p:cNvSpPr>
          <p:nvPr>
            <p:ph type="title"/>
          </p:nvPr>
        </p:nvSpPr>
        <p:spPr>
          <a:solidFill>
            <a:srgbClr val="C00000"/>
          </a:solidFill>
        </p:spPr>
        <p:txBody>
          <a:bodyPr>
            <a:noAutofit/>
          </a:bodyPr>
          <a:lstStyle/>
          <a:p>
            <a:r>
              <a:rPr lang="it-IT" sz="4000" b="1" i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Dalle riflessioni </a:t>
            </a:r>
            <a:r>
              <a:rPr lang="it-IT" sz="4000" b="1" i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finali …</a:t>
            </a:r>
            <a:endParaRPr lang="it-IT" sz="4000" b="1" i="1" dirty="0"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sz="5300" b="1" cap="all" dirty="0" smtClean="0">
                <a:solidFill>
                  <a:srgbClr val="C00000"/>
                </a:solidFill>
              </a:rPr>
              <a:t/>
            </a:r>
            <a:br>
              <a:rPr lang="it-IT" sz="5300" b="1" cap="all" dirty="0" smtClean="0">
                <a:solidFill>
                  <a:srgbClr val="C00000"/>
                </a:solidFill>
              </a:rPr>
            </a:br>
            <a:r>
              <a:rPr lang="it-IT" sz="5300" b="1" cap="all" dirty="0" err="1" smtClean="0">
                <a:solidFill>
                  <a:srgbClr val="C00000"/>
                </a:solidFill>
              </a:rPr>
              <a:t>a.s.</a:t>
            </a:r>
            <a:r>
              <a:rPr lang="it-IT" sz="5300" b="1" cap="all" dirty="0" smtClean="0">
                <a:solidFill>
                  <a:srgbClr val="C00000"/>
                </a:solidFill>
              </a:rPr>
              <a:t> 2013/2014</a:t>
            </a:r>
            <a:r>
              <a:rPr lang="it-IT" sz="9600" b="1" cap="all" dirty="0" smtClean="0">
                <a:solidFill>
                  <a:schemeClr val="tx2">
                    <a:lumMod val="75000"/>
                  </a:schemeClr>
                </a:solidFill>
              </a:rPr>
              <a:t/>
            </a:r>
            <a:br>
              <a:rPr lang="it-IT" sz="9600" b="1" cap="all" dirty="0" smtClean="0">
                <a:solidFill>
                  <a:schemeClr val="tx2">
                    <a:lumMod val="75000"/>
                  </a:schemeClr>
                </a:solidFill>
              </a:rPr>
            </a:br>
            <a:endParaRPr lang="it-IT" dirty="0"/>
          </a:p>
        </p:txBody>
      </p:sp>
      <p:graphicFrame>
        <p:nvGraphicFramePr>
          <p:cNvPr id="6" name="Segnaposto contenuto 5"/>
          <p:cNvGraphicFramePr>
            <a:graphicFrameLocks noGrp="1"/>
          </p:cNvGraphicFramePr>
          <p:nvPr>
            <p:ph idx="1"/>
          </p:nvPr>
        </p:nvGraphicFramePr>
        <p:xfrm>
          <a:off x="500034" y="1928802"/>
          <a:ext cx="8229600" cy="447200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" name="Rettangolo 6"/>
          <p:cNvSpPr/>
          <p:nvPr/>
        </p:nvSpPr>
        <p:spPr>
          <a:xfrm>
            <a:off x="928662" y="1643050"/>
            <a:ext cx="2544223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it-IT" sz="2400" b="1" dirty="0" smtClean="0"/>
              <a:t>Docenti iscritti: </a:t>
            </a:r>
            <a:r>
              <a:rPr lang="it-IT" b="1" dirty="0" smtClean="0"/>
              <a:t>110</a:t>
            </a:r>
            <a:endParaRPr lang="it-IT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solidFill>
            <a:srgbClr val="C00000"/>
          </a:solidFill>
        </p:spPr>
        <p:txBody>
          <a:bodyPr/>
          <a:lstStyle/>
          <a:p>
            <a:r>
              <a:rPr lang="it-IT" b="1" i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Obiettivi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it-IT" i="1" dirty="0" smtClean="0">
                <a:solidFill>
                  <a:srgbClr val="002060"/>
                </a:solidFill>
              </a:rPr>
              <a:t>Migliorare le </a:t>
            </a:r>
            <a:r>
              <a:rPr lang="it-IT" b="1" i="1" dirty="0" smtClean="0">
                <a:solidFill>
                  <a:srgbClr val="002060"/>
                </a:solidFill>
              </a:rPr>
              <a:t>competenze disciplinari </a:t>
            </a:r>
            <a:r>
              <a:rPr lang="it-IT" i="1" dirty="0" smtClean="0">
                <a:solidFill>
                  <a:srgbClr val="002060"/>
                </a:solidFill>
              </a:rPr>
              <a:t>dei docenti</a:t>
            </a:r>
          </a:p>
          <a:p>
            <a:r>
              <a:rPr lang="it-IT" i="1" dirty="0" smtClean="0">
                <a:solidFill>
                  <a:srgbClr val="002060"/>
                </a:solidFill>
              </a:rPr>
              <a:t>Potenziare </a:t>
            </a:r>
            <a:r>
              <a:rPr lang="it-IT" b="1" i="1" dirty="0" smtClean="0">
                <a:solidFill>
                  <a:srgbClr val="002060"/>
                </a:solidFill>
              </a:rPr>
              <a:t>l’utilizzo di software didattici </a:t>
            </a:r>
            <a:r>
              <a:rPr lang="it-IT" i="1" dirty="0" smtClean="0">
                <a:solidFill>
                  <a:srgbClr val="002060"/>
                </a:solidFill>
              </a:rPr>
              <a:t>nell’insegnamento della matematica </a:t>
            </a:r>
          </a:p>
          <a:p>
            <a:r>
              <a:rPr lang="it-IT" i="1" dirty="0" smtClean="0">
                <a:solidFill>
                  <a:srgbClr val="002060"/>
                </a:solidFill>
              </a:rPr>
              <a:t>Favorire una </a:t>
            </a:r>
            <a:r>
              <a:rPr lang="it-IT" b="1" i="1" dirty="0" smtClean="0">
                <a:solidFill>
                  <a:srgbClr val="002060"/>
                </a:solidFill>
              </a:rPr>
              <a:t>riflessione didattica </a:t>
            </a:r>
            <a:r>
              <a:rPr lang="it-IT" i="1" dirty="0" smtClean="0">
                <a:solidFill>
                  <a:srgbClr val="002060"/>
                </a:solidFill>
              </a:rPr>
              <a:t>che includa oltre a un’analisi critica dei libri di testo l’utilizzo di altri strumenti di lavoro</a:t>
            </a:r>
          </a:p>
          <a:p>
            <a:r>
              <a:rPr lang="it-IT" i="1" dirty="0" smtClean="0">
                <a:solidFill>
                  <a:srgbClr val="002060"/>
                </a:solidFill>
              </a:rPr>
              <a:t> Offrire occasioni per cogliere </a:t>
            </a:r>
            <a:r>
              <a:rPr lang="it-IT" b="1" i="1" dirty="0" smtClean="0">
                <a:solidFill>
                  <a:srgbClr val="002060"/>
                </a:solidFill>
              </a:rPr>
              <a:t>il piacere di “fare matematica”</a:t>
            </a:r>
            <a:endParaRPr lang="it-IT" b="1" i="1" dirty="0">
              <a:solidFill>
                <a:srgbClr val="00206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00634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it-IT" dirty="0" smtClean="0">
                <a:solidFill>
                  <a:srgbClr val="002060"/>
                </a:solidFill>
              </a:rPr>
              <a:t>Il progetto si articola secondo un </a:t>
            </a:r>
            <a:r>
              <a:rPr lang="it-IT" b="1" i="1" dirty="0" smtClean="0">
                <a:solidFill>
                  <a:srgbClr val="C00000"/>
                </a:solidFill>
              </a:rPr>
              <a:t>calendario diversificato </a:t>
            </a:r>
            <a:r>
              <a:rPr lang="it-IT" dirty="0" smtClean="0">
                <a:solidFill>
                  <a:srgbClr val="002060"/>
                </a:solidFill>
              </a:rPr>
              <a:t>per i diversi ordini scolastici, tenuto conto delle esigenze manifestate dai docenti.</a:t>
            </a:r>
          </a:p>
          <a:p>
            <a:pPr>
              <a:buClr>
                <a:srgbClr val="002060"/>
              </a:buClr>
            </a:pPr>
            <a:r>
              <a:rPr lang="it-IT" dirty="0" err="1" smtClean="0">
                <a:solidFill>
                  <a:schemeClr val="accent1">
                    <a:lumMod val="75000"/>
                  </a:schemeClr>
                </a:solidFill>
              </a:rPr>
              <a:t>…</a:t>
            </a:r>
            <a:r>
              <a:rPr lang="it-IT" b="1" i="1" dirty="0" err="1" smtClean="0">
                <a:solidFill>
                  <a:srgbClr val="C00000"/>
                </a:solidFill>
              </a:rPr>
              <a:t>per</a:t>
            </a:r>
            <a:r>
              <a:rPr lang="it-IT" b="1" i="1" dirty="0" smtClean="0">
                <a:solidFill>
                  <a:srgbClr val="C00000"/>
                </a:solidFill>
              </a:rPr>
              <a:t> la scuola primaria quattro incontri</a:t>
            </a:r>
            <a:r>
              <a:rPr lang="it-IT" dirty="0" smtClean="0">
                <a:solidFill>
                  <a:srgbClr val="002060"/>
                </a:solidFill>
              </a:rPr>
              <a:t>, di tre ore ciascuno,  due afferenti al nucleo “Numero”, due a “Spazio e Figure”, privilegiando la trattazione teorica dei contenuti, integrata con considerazioni di carattere didattico,  attraverso la presentazione di pratiche didattiche. </a:t>
            </a:r>
          </a:p>
          <a:p>
            <a:pPr>
              <a:buClr>
                <a:srgbClr val="002060"/>
              </a:buClr>
            </a:pPr>
            <a:r>
              <a:rPr lang="it-IT" dirty="0" err="1" smtClean="0">
                <a:solidFill>
                  <a:schemeClr val="accent1">
                    <a:lumMod val="75000"/>
                  </a:schemeClr>
                </a:solidFill>
              </a:rPr>
              <a:t>…</a:t>
            </a:r>
            <a:r>
              <a:rPr lang="it-IT" b="1" i="1" dirty="0" err="1" smtClean="0">
                <a:solidFill>
                  <a:srgbClr val="C00000"/>
                </a:solidFill>
              </a:rPr>
              <a:t>la</a:t>
            </a:r>
            <a:r>
              <a:rPr lang="it-IT" b="1" i="1" dirty="0" smtClean="0">
                <a:solidFill>
                  <a:srgbClr val="C00000"/>
                </a:solidFill>
              </a:rPr>
              <a:t> scuola secondaria di I grado quattro incontri</a:t>
            </a:r>
            <a:r>
              <a:rPr lang="it-IT" dirty="0" smtClean="0">
                <a:solidFill>
                  <a:srgbClr val="002060"/>
                </a:solidFill>
              </a:rPr>
              <a:t>, di tre ore ciascuno, relativi a “Spazio e Figure”, con approccio teorico e utilizzo di software.  </a:t>
            </a:r>
          </a:p>
          <a:p>
            <a:pPr>
              <a:buClr>
                <a:srgbClr val="002060"/>
              </a:buClr>
            </a:pPr>
            <a:r>
              <a:rPr lang="it-IT" dirty="0" err="1" smtClean="0">
                <a:solidFill>
                  <a:schemeClr val="accent1">
                    <a:lumMod val="75000"/>
                  </a:schemeClr>
                </a:solidFill>
              </a:rPr>
              <a:t>…</a:t>
            </a:r>
            <a:r>
              <a:rPr lang="it-IT" b="1" i="1" dirty="0" err="1" smtClean="0">
                <a:solidFill>
                  <a:srgbClr val="C00000"/>
                </a:solidFill>
              </a:rPr>
              <a:t>la</a:t>
            </a:r>
            <a:r>
              <a:rPr lang="it-IT" b="1" i="1" dirty="0" smtClean="0">
                <a:solidFill>
                  <a:srgbClr val="C00000"/>
                </a:solidFill>
              </a:rPr>
              <a:t> secondaria di II grado tre incontri</a:t>
            </a:r>
            <a:r>
              <a:rPr lang="it-IT" dirty="0" smtClean="0">
                <a:solidFill>
                  <a:srgbClr val="002060"/>
                </a:solidFill>
              </a:rPr>
              <a:t>, di tre ore ciascuno, a carattere più applicativo con l'utilizzo del software </a:t>
            </a:r>
            <a:r>
              <a:rPr lang="it-IT" dirty="0" err="1" smtClean="0">
                <a:solidFill>
                  <a:srgbClr val="002060"/>
                </a:solidFill>
              </a:rPr>
              <a:t>Geogebra</a:t>
            </a:r>
            <a:r>
              <a:rPr lang="it-IT" dirty="0" smtClean="0">
                <a:solidFill>
                  <a:srgbClr val="002060"/>
                </a:solidFill>
              </a:rPr>
              <a:t> nella didattica.</a:t>
            </a:r>
          </a:p>
          <a:p>
            <a:pPr>
              <a:buClr>
                <a:srgbClr val="002060"/>
              </a:buClr>
            </a:pPr>
            <a:endParaRPr lang="it-IT" dirty="0"/>
          </a:p>
        </p:txBody>
      </p:sp>
      <p:sp>
        <p:nvSpPr>
          <p:cNvPr id="4" name="Titolo 1"/>
          <p:cNvSpPr>
            <a:spLocks noGrp="1"/>
          </p:cNvSpPr>
          <p:nvPr>
            <p:ph type="title"/>
          </p:nvPr>
        </p:nvSpPr>
        <p:spPr>
          <a:solidFill>
            <a:srgbClr val="C00000"/>
          </a:solidFill>
        </p:spPr>
        <p:txBody>
          <a:bodyPr/>
          <a:lstStyle/>
          <a:p>
            <a:r>
              <a:rPr lang="it-IT" b="1" i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La nuova proposta</a:t>
            </a:r>
            <a:endParaRPr lang="it-IT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 b="1" i="1" dirty="0" smtClean="0">
                <a:solidFill>
                  <a:srgbClr val="C00000"/>
                </a:solidFill>
              </a:rPr>
              <a:t>Approccio:</a:t>
            </a:r>
            <a:r>
              <a:rPr lang="it-IT" dirty="0" smtClean="0">
                <a:solidFill>
                  <a:srgbClr val="C00000"/>
                </a:solidFill>
              </a:rPr>
              <a:t> </a:t>
            </a:r>
            <a:r>
              <a:rPr lang="it-IT" dirty="0" smtClean="0">
                <a:solidFill>
                  <a:srgbClr val="002060"/>
                </a:solidFill>
              </a:rPr>
              <a:t>dalla riflessione didattica all’approfondimento disciplinare</a:t>
            </a:r>
          </a:p>
          <a:p>
            <a:r>
              <a:rPr lang="it-IT" b="1" i="1" dirty="0" smtClean="0">
                <a:solidFill>
                  <a:srgbClr val="C00000"/>
                </a:solidFill>
              </a:rPr>
              <a:t>Scelta dei Nuclei: </a:t>
            </a:r>
            <a:r>
              <a:rPr lang="it-IT" dirty="0" smtClean="0">
                <a:solidFill>
                  <a:srgbClr val="002060"/>
                </a:solidFill>
              </a:rPr>
              <a:t>“Numero” e “Spazio e Figure”</a:t>
            </a:r>
          </a:p>
          <a:p>
            <a:r>
              <a:rPr lang="it-IT" b="1" i="1" dirty="0" smtClean="0">
                <a:solidFill>
                  <a:srgbClr val="C00000"/>
                </a:solidFill>
              </a:rPr>
              <a:t>Un incontro in verticale </a:t>
            </a:r>
            <a:r>
              <a:rPr lang="it-IT" dirty="0" smtClean="0">
                <a:solidFill>
                  <a:srgbClr val="002060"/>
                </a:solidFill>
              </a:rPr>
              <a:t>con i docenti della secondaria di primo grado</a:t>
            </a:r>
          </a:p>
          <a:p>
            <a:r>
              <a:rPr lang="it-IT" dirty="0" smtClean="0">
                <a:solidFill>
                  <a:schemeClr val="accent1">
                    <a:lumMod val="75000"/>
                  </a:schemeClr>
                </a:solidFill>
              </a:rPr>
              <a:t>Eventuale </a:t>
            </a:r>
            <a:r>
              <a:rPr lang="it-IT" b="1" i="1" dirty="0" smtClean="0">
                <a:solidFill>
                  <a:srgbClr val="C00000"/>
                </a:solidFill>
              </a:rPr>
              <a:t>possibilità di ‘sportello’ </a:t>
            </a:r>
            <a:r>
              <a:rPr lang="it-IT" dirty="0" smtClean="0">
                <a:solidFill>
                  <a:srgbClr val="002060"/>
                </a:solidFill>
              </a:rPr>
              <a:t>su approfondimenti disciplinari a cura dei TFA  </a:t>
            </a:r>
          </a:p>
          <a:p>
            <a:endParaRPr lang="it-IT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" name="Titolo 1"/>
          <p:cNvSpPr>
            <a:spLocks noGrp="1"/>
          </p:cNvSpPr>
          <p:nvPr>
            <p:ph type="title"/>
          </p:nvPr>
        </p:nvSpPr>
        <p:spPr>
          <a:solidFill>
            <a:srgbClr val="C00000"/>
          </a:solidFill>
        </p:spPr>
        <p:txBody>
          <a:bodyPr>
            <a:normAutofit fontScale="90000"/>
          </a:bodyPr>
          <a:lstStyle/>
          <a:p>
            <a:r>
              <a:rPr lang="it-IT" b="1" i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Articolazione della proposta </a:t>
            </a:r>
            <a:br>
              <a:rPr lang="it-IT" b="1" i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it-IT" b="1" i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per i docenti della scuola primaria</a:t>
            </a:r>
            <a:endParaRPr lang="it-IT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4162"/>
          </a:xfrm>
          <a:solidFill>
            <a:schemeClr val="accent1">
              <a:lumMod val="60000"/>
              <a:lumOff val="40000"/>
            </a:schemeClr>
          </a:solidFill>
        </p:spPr>
        <p:txBody>
          <a:bodyPr>
            <a:normAutofit fontScale="90000"/>
          </a:bodyPr>
          <a:lstStyle/>
          <a:p>
            <a:r>
              <a:rPr lang="it-IT" sz="4800" b="1" i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Il corso di formazione permanente finalità</a:t>
            </a:r>
            <a:endParaRPr lang="it-IT" sz="4800" b="1" i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769296"/>
            <a:ext cx="8229600" cy="4972072"/>
          </a:xfrm>
        </p:spPr>
        <p:txBody>
          <a:bodyPr>
            <a:normAutofit/>
          </a:bodyPr>
          <a:lstStyle/>
          <a:p>
            <a:pPr marL="0" lvl="0" indent="0" algn="just">
              <a:buNone/>
            </a:pPr>
            <a:r>
              <a:rPr lang="it-IT" sz="3600" dirty="0" smtClean="0">
                <a:solidFill>
                  <a:schemeClr val="tx2"/>
                </a:solidFill>
              </a:rPr>
              <a:t>Avviare </a:t>
            </a:r>
            <a:r>
              <a:rPr lang="it-IT" sz="3600" dirty="0">
                <a:solidFill>
                  <a:schemeClr val="tx2"/>
                </a:solidFill>
              </a:rPr>
              <a:t>un percorso di formazione a livello provinciale rivolto ai docenti di matematica del Primo e del Secondo ciclo, che integri </a:t>
            </a:r>
            <a:r>
              <a:rPr lang="it-IT" sz="36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approfondimento disciplinare, punto di vista storico ed epistemologico ed implicazioni didattiche</a:t>
            </a:r>
            <a:r>
              <a:rPr lang="it-IT" sz="36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</a:t>
            </a:r>
            <a:endParaRPr lang="it-IT" sz="3600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1967746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39850"/>
          </a:xfrm>
          <a:noFill/>
        </p:spPr>
        <p:txBody>
          <a:bodyPr/>
          <a:lstStyle/>
          <a:p>
            <a:pPr algn="l"/>
            <a:r>
              <a:rPr lang="it-IT" sz="3200" b="1" i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A.S. 2012/2013</a:t>
            </a:r>
            <a:r>
              <a:rPr lang="it-IT" b="1" i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it-IT" b="1" i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it-IT" b="1" i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Considerazioni finali: i dati</a:t>
            </a:r>
            <a:endParaRPr lang="it-IT" b="1" i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4" name="Segnaposto contenuto 13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53136"/>
          </a:xfrm>
        </p:spPr>
        <p:txBody>
          <a:bodyPr>
            <a:normAutofit fontScale="47500" lnSpcReduction="20000"/>
          </a:bodyPr>
          <a:lstStyle/>
          <a:p>
            <a:pPr lvl="0"/>
            <a:r>
              <a:rPr lang="it-IT" sz="5100" dirty="0" smtClean="0"/>
              <a:t>Docenti iscritti: 109</a:t>
            </a:r>
            <a:endParaRPr lang="it-IT" sz="5100" dirty="0"/>
          </a:p>
          <a:p>
            <a:endParaRPr lang="it-IT" dirty="0"/>
          </a:p>
          <a:p>
            <a:endParaRPr lang="it-IT" dirty="0"/>
          </a:p>
          <a:p>
            <a:endParaRPr lang="it-IT" dirty="0"/>
          </a:p>
          <a:p>
            <a:endParaRPr lang="it-IT" dirty="0"/>
          </a:p>
          <a:p>
            <a:endParaRPr lang="it-IT" dirty="0"/>
          </a:p>
          <a:p>
            <a:pPr marL="0" indent="0">
              <a:buNone/>
            </a:pPr>
            <a:endParaRPr lang="it-IT" dirty="0" smtClean="0"/>
          </a:p>
          <a:p>
            <a:pPr marL="0" indent="0">
              <a:buNone/>
            </a:pPr>
            <a:endParaRPr lang="it-IT" dirty="0"/>
          </a:p>
          <a:p>
            <a:pPr marL="0" indent="0">
              <a:buNone/>
            </a:pPr>
            <a:endParaRPr lang="it-IT" dirty="0" smtClean="0"/>
          </a:p>
          <a:p>
            <a:pPr marL="0" indent="0">
              <a:buNone/>
            </a:pPr>
            <a:endParaRPr lang="it-IT" dirty="0"/>
          </a:p>
          <a:p>
            <a:pPr marL="0" indent="0">
              <a:buNone/>
            </a:pPr>
            <a:endParaRPr lang="it-IT" dirty="0" smtClean="0"/>
          </a:p>
          <a:p>
            <a:pPr marL="0" indent="0">
              <a:buNone/>
            </a:pPr>
            <a:endParaRPr lang="it-IT" dirty="0"/>
          </a:p>
          <a:p>
            <a:pPr marL="0" indent="0">
              <a:buNone/>
            </a:pPr>
            <a:endParaRPr lang="it-IT" dirty="0" smtClean="0"/>
          </a:p>
          <a:p>
            <a:pPr marL="0" indent="0">
              <a:buNone/>
            </a:pPr>
            <a:endParaRPr lang="it-IT" sz="5100" dirty="0" smtClean="0"/>
          </a:p>
          <a:p>
            <a:pPr marL="0" indent="0">
              <a:buNone/>
            </a:pPr>
            <a:r>
              <a:rPr lang="it-IT" sz="5100" dirty="0" smtClean="0"/>
              <a:t>Le Istituzioni scolastiche di provenienza ricoprivano  tutto il territorio provinciale.</a:t>
            </a:r>
          </a:p>
          <a:p>
            <a:endParaRPr lang="it-IT" dirty="0" smtClean="0"/>
          </a:p>
          <a:p>
            <a:endParaRPr lang="it-IT" dirty="0" smtClean="0"/>
          </a:p>
          <a:p>
            <a:pPr marL="0" indent="0">
              <a:buNone/>
            </a:pPr>
            <a:r>
              <a:rPr lang="it-IT" dirty="0"/>
              <a:t> </a:t>
            </a:r>
          </a:p>
          <a:p>
            <a:endParaRPr lang="it-IT" dirty="0"/>
          </a:p>
        </p:txBody>
      </p:sp>
      <p:graphicFrame>
        <p:nvGraphicFramePr>
          <p:cNvPr id="15" name="Grafico 1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88440577"/>
              </p:ext>
            </p:extLst>
          </p:nvPr>
        </p:nvGraphicFramePr>
        <p:xfrm>
          <a:off x="2843808" y="2060848"/>
          <a:ext cx="5040560" cy="28803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5447964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39552" y="1628800"/>
            <a:ext cx="8229600" cy="4824536"/>
          </a:xfrm>
        </p:spPr>
        <p:txBody>
          <a:bodyPr>
            <a:normAutofit fontScale="85000" lnSpcReduction="20000"/>
          </a:bodyPr>
          <a:lstStyle/>
          <a:p>
            <a:pPr marL="0" indent="0" algn="ctr">
              <a:buNone/>
            </a:pPr>
            <a:r>
              <a:rPr lang="it-IT" dirty="0"/>
              <a:t>“Utilità:</a:t>
            </a:r>
            <a:r>
              <a:rPr lang="it-IT" b="1" dirty="0"/>
              <a:t> </a:t>
            </a:r>
            <a:r>
              <a:rPr lang="it-IT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rispondenza della proposta formativa rispetto alle aspettative iniziali</a:t>
            </a:r>
            <a:r>
              <a:rPr lang="it-IT" dirty="0"/>
              <a:t>”. </a:t>
            </a:r>
          </a:p>
          <a:p>
            <a:endParaRPr lang="it-IT" dirty="0" smtClean="0"/>
          </a:p>
          <a:p>
            <a:endParaRPr lang="it-IT" dirty="0"/>
          </a:p>
          <a:p>
            <a:endParaRPr lang="it-IT" dirty="0" smtClean="0"/>
          </a:p>
          <a:p>
            <a:endParaRPr lang="it-IT" dirty="0"/>
          </a:p>
          <a:p>
            <a:endParaRPr lang="it-IT" dirty="0" smtClean="0"/>
          </a:p>
          <a:p>
            <a:pPr marL="0" indent="0">
              <a:buNone/>
            </a:pPr>
            <a:endParaRPr lang="it-IT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it-IT" sz="2400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it-IT" sz="24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it-IT" sz="2400" dirty="0" smtClean="0">
              <a:solidFill>
                <a:srgbClr val="FF0000"/>
              </a:solidFill>
            </a:endParaRPr>
          </a:p>
          <a:p>
            <a:pPr marL="0" indent="0" algn="ctr">
              <a:buNone/>
            </a:pPr>
            <a:endParaRPr lang="it-IT" sz="3000" b="1" i="1" dirty="0" smtClean="0">
              <a:solidFill>
                <a:srgbClr val="FF0000"/>
              </a:solidFill>
            </a:endParaRPr>
          </a:p>
          <a:p>
            <a:pPr marL="0" indent="0" algn="ctr">
              <a:buNone/>
            </a:pPr>
            <a:r>
              <a:rPr lang="it-IT" sz="3000" b="1" i="1" dirty="0" smtClean="0">
                <a:solidFill>
                  <a:srgbClr val="FF0000"/>
                </a:solidFill>
              </a:rPr>
              <a:t>in </a:t>
            </a:r>
            <a:r>
              <a:rPr lang="it-IT" sz="3000" b="1" i="1" dirty="0">
                <a:solidFill>
                  <a:srgbClr val="FF0000"/>
                </a:solidFill>
              </a:rPr>
              <a:t>linea con le finalità del nostro corso</a:t>
            </a:r>
          </a:p>
        </p:txBody>
      </p:sp>
      <p:sp>
        <p:nvSpPr>
          <p:cNvPr id="4" name="Titolo 1"/>
          <p:cNvSpPr>
            <a:spLocks noGrp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it-IT" b="1" i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Il gradimento</a:t>
            </a:r>
            <a:endParaRPr lang="it-IT" b="1" i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5" name="Grafico 4"/>
          <p:cNvGraphicFramePr/>
          <p:nvPr>
            <p:extLst>
              <p:ext uri="{D42A27DB-BD31-4B8C-83A1-F6EECF244321}">
                <p14:modId xmlns:p14="http://schemas.microsoft.com/office/powerpoint/2010/main" val="2895015377"/>
              </p:ext>
            </p:extLst>
          </p:nvPr>
        </p:nvGraphicFramePr>
        <p:xfrm>
          <a:off x="2195736" y="306896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047215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3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AsOne/>
      </p:bldGraphic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it-IT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a) Chiarezza espositiva relatori</a:t>
            </a:r>
          </a:p>
          <a:p>
            <a:pPr marL="0" indent="0">
              <a:buNone/>
            </a:pPr>
            <a:endParaRPr lang="it-IT" dirty="0"/>
          </a:p>
        </p:txBody>
      </p:sp>
      <p:sp>
        <p:nvSpPr>
          <p:cNvPr id="4" name="Titolo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it-IT" sz="36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Il gradimento</a:t>
            </a:r>
            <a:br>
              <a:rPr lang="it-IT" sz="36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it-IT" sz="36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it-IT" sz="3600" b="1" i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migliorare le competenze disciplinari</a:t>
            </a:r>
            <a:endParaRPr lang="it-IT" sz="3600" b="1" i="1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5" name="Grafico 4"/>
          <p:cNvGraphicFramePr/>
          <p:nvPr>
            <p:extLst>
              <p:ext uri="{D42A27DB-BD31-4B8C-83A1-F6EECF244321}">
                <p14:modId xmlns:p14="http://schemas.microsoft.com/office/powerpoint/2010/main" val="2382413985"/>
              </p:ext>
            </p:extLst>
          </p:nvPr>
        </p:nvGraphicFramePr>
        <p:xfrm>
          <a:off x="2267744" y="270892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191866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AsOne/>
      </p:bldGraphic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67544" y="620688"/>
            <a:ext cx="8424936" cy="612068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it-IT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b) Articolazione </a:t>
            </a:r>
            <a:r>
              <a:rPr lang="it-IT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degli aspetti salienti del tema </a:t>
            </a:r>
            <a:r>
              <a:rPr lang="it-IT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trattato</a:t>
            </a:r>
          </a:p>
          <a:p>
            <a:pPr marL="0" indent="0">
              <a:buNone/>
            </a:pPr>
            <a:endParaRPr lang="it-IT" sz="24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it-IT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it-IT" sz="24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it-IT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it-IT" sz="24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it-IT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it-IT" sz="24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it-IT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ctr">
              <a:buNone/>
            </a:pPr>
            <a:r>
              <a:rPr lang="it-IT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elevata  soddisfazione </a:t>
            </a:r>
            <a:r>
              <a:rPr lang="it-IT" sz="2400" dirty="0">
                <a:solidFill>
                  <a:srgbClr val="FF0000"/>
                </a:solidFill>
              </a:rPr>
              <a:t>grazie alla riconosciuta  chiarezza espositiva e alla capacità di sviscerare i temi trattati, da parte dei docenti che hanno curato gli approfondimenti disciplinari. </a:t>
            </a:r>
          </a:p>
          <a:p>
            <a:pPr marL="0" indent="0">
              <a:buNone/>
            </a:pPr>
            <a:endParaRPr lang="it-IT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buNone/>
            </a:pPr>
            <a:endParaRPr lang="it-IT" sz="2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7" name="Grafico 6"/>
          <p:cNvGraphicFramePr/>
          <p:nvPr>
            <p:extLst>
              <p:ext uri="{D42A27DB-BD31-4B8C-83A1-F6EECF244321}">
                <p14:modId xmlns:p14="http://schemas.microsoft.com/office/powerpoint/2010/main" val="3446294293"/>
              </p:ext>
            </p:extLst>
          </p:nvPr>
        </p:nvGraphicFramePr>
        <p:xfrm>
          <a:off x="1979712" y="126876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5897557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3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7" grpId="0">
        <p:bldAsOne/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it-IT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Organizzazione del </a:t>
            </a:r>
            <a:r>
              <a:rPr lang="it-IT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laboratorio</a:t>
            </a:r>
          </a:p>
          <a:p>
            <a:pPr marL="0" indent="0">
              <a:buNone/>
            </a:pPr>
            <a:endParaRPr lang="it-IT" sz="2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itolo 1"/>
          <p:cNvSpPr>
            <a:spLocks noGrp="1"/>
          </p:cNvSpPr>
          <p:nvPr>
            <p:ph type="title"/>
          </p:nvPr>
        </p:nvSpPr>
        <p:spPr>
          <a:solidFill>
            <a:srgbClr val="92D050"/>
          </a:solidFill>
        </p:spPr>
        <p:txBody>
          <a:bodyPr>
            <a:noAutofit/>
          </a:bodyPr>
          <a:lstStyle/>
          <a:p>
            <a:r>
              <a:rPr lang="it-IT" sz="36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Il gradimento</a:t>
            </a:r>
            <a:br>
              <a:rPr lang="it-IT" sz="36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it-IT" sz="3600" b="1" i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migliorare le competenze didattiche</a:t>
            </a:r>
            <a:endParaRPr lang="it-IT" sz="3600" b="1" i="1" dirty="0"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5" name="Grafico 4"/>
          <p:cNvGraphicFramePr/>
          <p:nvPr>
            <p:extLst>
              <p:ext uri="{D42A27DB-BD31-4B8C-83A1-F6EECF244321}">
                <p14:modId xmlns:p14="http://schemas.microsoft.com/office/powerpoint/2010/main" val="3295384545"/>
              </p:ext>
            </p:extLst>
          </p:nvPr>
        </p:nvGraphicFramePr>
        <p:xfrm>
          <a:off x="2267744" y="2780928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189439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AsOne/>
      </p:bldGraphic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endParaRPr lang="it-IT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ctr">
              <a:buNone/>
            </a:pPr>
            <a:r>
              <a:rPr lang="it-IT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dalla </a:t>
            </a:r>
            <a:r>
              <a:rPr lang="it-IT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discussione finale è emersa un’ampia </a:t>
            </a:r>
            <a:endParaRPr lang="it-IT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ctr">
              <a:buNone/>
            </a:pPr>
            <a:r>
              <a:rPr lang="it-IT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soddisfazione </a:t>
            </a:r>
            <a:r>
              <a:rPr lang="it-IT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dei corsisti per le molteplici </a:t>
            </a:r>
            <a:endParaRPr lang="it-IT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ctr">
              <a:buNone/>
            </a:pPr>
            <a:r>
              <a:rPr lang="it-IT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occasioni </a:t>
            </a:r>
            <a:r>
              <a:rPr lang="it-IT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di confronto anche in verticale </a:t>
            </a:r>
            <a:r>
              <a:rPr lang="it-IT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che</a:t>
            </a:r>
          </a:p>
          <a:p>
            <a:pPr marL="0" indent="0" algn="ctr">
              <a:buNone/>
            </a:pPr>
            <a:r>
              <a:rPr lang="it-IT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it-IT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sono state </a:t>
            </a:r>
            <a:r>
              <a:rPr lang="it-IT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offerte</a:t>
            </a:r>
            <a:endParaRPr lang="it-IT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it-IT" dirty="0"/>
          </a:p>
        </p:txBody>
      </p:sp>
      <p:sp>
        <p:nvSpPr>
          <p:cNvPr id="4" name="Titolo 1"/>
          <p:cNvSpPr>
            <a:spLocks noGrp="1"/>
          </p:cNvSpPr>
          <p:nvPr>
            <p:ph type="title"/>
          </p:nvPr>
        </p:nvSpPr>
        <p:spPr>
          <a:solidFill>
            <a:schemeClr val="accent4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it-IT" sz="36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Il gradimento </a:t>
            </a:r>
            <a:br>
              <a:rPr lang="it-IT" sz="3600" b="1" i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it-IT" sz="3600" b="1" i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confronto tra ordini scolastici</a:t>
            </a:r>
            <a:endParaRPr lang="it-IT" sz="3600" b="1" i="1" dirty="0"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135505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solidFill>
            <a:srgbClr val="FFC000"/>
          </a:solidFill>
        </p:spPr>
        <p:txBody>
          <a:bodyPr>
            <a:normAutofit/>
          </a:bodyPr>
          <a:lstStyle/>
          <a:p>
            <a:r>
              <a:rPr lang="it-IT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… secondo </a:t>
            </a:r>
            <a:r>
              <a:rPr lang="it-IT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 docenti </a:t>
            </a:r>
            <a:r>
              <a:rPr lang="it-IT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tutor …</a:t>
            </a:r>
            <a:endParaRPr lang="it-IT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it-IT" dirty="0" smtClean="0"/>
              <a:t>esperienza  molto </a:t>
            </a:r>
            <a:r>
              <a:rPr lang="it-IT" dirty="0"/>
              <a:t>positiva e arricchente da diversi punti di vista:  </a:t>
            </a:r>
            <a:r>
              <a:rPr lang="it-IT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sul piano della didattica e del confronto</a:t>
            </a:r>
            <a:r>
              <a:rPr lang="it-IT" dirty="0"/>
              <a:t>, perché scaturita da un reale bisogno dei </a:t>
            </a:r>
            <a:r>
              <a:rPr lang="it-IT" dirty="0" smtClean="0"/>
              <a:t>docenti, </a:t>
            </a:r>
            <a:r>
              <a:rPr lang="it-IT" dirty="0"/>
              <a:t>che potranno fruire di un archivio di esperienze e documentazione, e per la </a:t>
            </a:r>
            <a:r>
              <a:rPr lang="it-IT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possibilità di fruire di un qualificato “sapere esperto”</a:t>
            </a:r>
            <a:r>
              <a:rPr lang="it-IT" dirty="0"/>
              <a:t>, grazie alla completa disponibilità offerta dal Dipartimento di Matematica dell’Università degli Studi di </a:t>
            </a:r>
            <a:r>
              <a:rPr lang="it-IT" dirty="0" smtClean="0"/>
              <a:t>Ferrara.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8369679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Composite</Template>
  <TotalTime>710</TotalTime>
  <Words>532</Words>
  <Application>Microsoft Office PowerPoint</Application>
  <PresentationFormat>Presentazione su schermo (4:3)</PresentationFormat>
  <Paragraphs>90</Paragraphs>
  <Slides>14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14</vt:i4>
      </vt:variant>
    </vt:vector>
  </HeadingPairs>
  <TitlesOfParts>
    <vt:vector size="15" baseType="lpstr">
      <vt:lpstr>Tema di Office</vt:lpstr>
      <vt:lpstr>Agorà Matematico </vt:lpstr>
      <vt:lpstr>Il corso di formazione permanente finalità</vt:lpstr>
      <vt:lpstr>A.S. 2012/2013 Considerazioni finali: i dati</vt:lpstr>
      <vt:lpstr>Il gradimento</vt:lpstr>
      <vt:lpstr>Il gradimento  migliorare le competenze disciplinari</vt:lpstr>
      <vt:lpstr>Presentazione standard di PowerPoint</vt:lpstr>
      <vt:lpstr>Il gradimento migliorare le competenze didattiche</vt:lpstr>
      <vt:lpstr>Il gradimento  confronto tra ordini scolastici</vt:lpstr>
      <vt:lpstr>… secondo i docenti tutor …</vt:lpstr>
      <vt:lpstr>Dalle riflessioni finali …</vt:lpstr>
      <vt:lpstr> a.s. 2013/2014 </vt:lpstr>
      <vt:lpstr>Obiettivi</vt:lpstr>
      <vt:lpstr>La nuova proposta</vt:lpstr>
      <vt:lpstr>Articolazione della proposta  per i docenti della scuola primaria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dany</dc:creator>
  <cp:lastModifiedBy>Utente</cp:lastModifiedBy>
  <cp:revision>151</cp:revision>
  <dcterms:created xsi:type="dcterms:W3CDTF">2012-11-16T11:48:31Z</dcterms:created>
  <dcterms:modified xsi:type="dcterms:W3CDTF">2013-10-24T13:50:12Z</dcterms:modified>
</cp:coreProperties>
</file>

<file path=docProps/thumbnail.jpeg>
</file>